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844" r:id="rId2"/>
    <p:sldId id="822" r:id="rId3"/>
    <p:sldId id="880" r:id="rId4"/>
    <p:sldId id="866" r:id="rId5"/>
    <p:sldId id="864" r:id="rId6"/>
    <p:sldId id="853" r:id="rId7"/>
    <p:sldId id="846" r:id="rId8"/>
    <p:sldId id="865" r:id="rId9"/>
    <p:sldId id="860" r:id="rId10"/>
    <p:sldId id="857" r:id="rId11"/>
    <p:sldId id="881" r:id="rId12"/>
    <p:sldId id="883" r:id="rId13"/>
    <p:sldId id="854" r:id="rId14"/>
    <p:sldId id="870" r:id="rId15"/>
    <p:sldId id="872" r:id="rId16"/>
    <p:sldId id="877" r:id="rId17"/>
    <p:sldId id="873" r:id="rId18"/>
    <p:sldId id="847" r:id="rId19"/>
    <p:sldId id="867" r:id="rId20"/>
    <p:sldId id="858" r:id="rId21"/>
    <p:sldId id="868" r:id="rId22"/>
    <p:sldId id="859" r:id="rId23"/>
    <p:sldId id="861" r:id="rId24"/>
    <p:sldId id="862" r:id="rId25"/>
    <p:sldId id="863" r:id="rId26"/>
    <p:sldId id="845" r:id="rId27"/>
    <p:sldId id="855" r:id="rId28"/>
    <p:sldId id="8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4299A2D-025A-9705-76BF-CDEFE2A7CF1B}" name="Au, Danae" initials="AD" userId="S::danae.au@cuanschutz.edu::e3a4cecd-e306-4c6b-902d-a350315827d5" providerId="AD"/>
  <p188:author id="{E73BA389-D237-6968-5C85-23280DA84A70}" name="Radcliffe, Erin" initials="RE" userId="S::ERIN.RADCLIFFE@CUANSCHUTZ.EDU::1511375a-e8f1-4b74-a3b1-5ff1eb414512" providerId="AD"/>
  <p188:author id="{03833AE0-88D2-4F56-3E76-75663C670B8B}" name="Erin M. Radcliffe" initials="EMR" userId="15aed145ab015d8b" providerId="Windows Live"/>
  <p188:author id="{5CE42CE3-8F3E-2839-9438-A5CF9E74EF41}" name="Young, Timothy" initials="YT" userId="S::timothy.young@ucdenver.edu::0721adc1-3463-4dbb-8516-bc7d3dc1104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D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D8183-589C-8CD4-0F5D-A4BB5DCBD82D}" v="17" dt="2024-05-10T23:36:57.504"/>
    <p1510:client id="{DC065DC2-F7A4-9561-1B45-73FCA76AE25F}" v="375" dt="2024-05-10T16:19:54.5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537" autoAdjust="0"/>
  </p:normalViewPr>
  <p:slideViewPr>
    <p:cSldViewPr snapToGrid="0">
      <p:cViewPr varScale="1">
        <p:scale>
          <a:sx n="105" d="100"/>
          <a:sy n="105" d="100"/>
        </p:scale>
        <p:origin x="7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264BD-6726-422A-A6A0-3A2E9EB799AF}"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BA47E-9BDB-469A-99A9-4A6ABBE65C81}" type="slidenum">
              <a:rPr lang="en-US" smtClean="0"/>
              <a:t>‹#›</a:t>
            </a:fld>
            <a:endParaRPr lang="en-US"/>
          </a:p>
        </p:txBody>
      </p:sp>
    </p:spTree>
    <p:extLst>
      <p:ext uri="{BB962C8B-B14F-4D97-AF65-F5344CB8AC3E}">
        <p14:creationId xmlns:p14="http://schemas.microsoft.com/office/powerpoint/2010/main" val="3492460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According to IBM, Linear Discriminant Analysis or LDA is an approach used in supervised machine learning to solve multi-class classification problems.</a:t>
            </a:r>
            <a:endParaRPr lang="en-US" dirty="0"/>
          </a:p>
        </p:txBody>
      </p:sp>
      <p:sp>
        <p:nvSpPr>
          <p:cNvPr id="4" name="Slide Number Placeholder 3"/>
          <p:cNvSpPr>
            <a:spLocks noGrp="1"/>
          </p:cNvSpPr>
          <p:nvPr>
            <p:ph type="sldNum" sz="quarter" idx="5"/>
          </p:nvPr>
        </p:nvSpPr>
        <p:spPr/>
        <p:txBody>
          <a:bodyPr/>
          <a:lstStyle/>
          <a:p>
            <a:fld id="{355BA47E-9BDB-469A-99A9-4A6ABBE65C81}" type="slidenum">
              <a:rPr lang="en-US" smtClean="0"/>
              <a:t>1</a:t>
            </a:fld>
            <a:endParaRPr lang="en-US"/>
          </a:p>
        </p:txBody>
      </p:sp>
    </p:spTree>
    <p:extLst>
      <p:ext uri="{BB962C8B-B14F-4D97-AF65-F5344CB8AC3E}">
        <p14:creationId xmlns:p14="http://schemas.microsoft.com/office/powerpoint/2010/main" val="350024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Filtered Data with “Off” sections removed</a:t>
            </a:r>
          </a:p>
          <a:p>
            <a:pPr marL="342900" indent="-342900">
              <a:buAutoNum type="arabicPeriod"/>
            </a:pPr>
            <a:r>
              <a:rPr lang="en-US"/>
              <a:t>Filtered data with quiescent data removed</a:t>
            </a:r>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649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052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453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8013"/>
                </a:solidFill>
                <a:effectLst/>
                <a:latin typeface="Menlo"/>
              </a:rPr>
              <a:t>%% 4) Graph Mean Absolute Value, Slope Sign Change, Zero Crossings, Waveform Length value for the 50ms bin size and 2 EMG sensors in one posture ('</a:t>
            </a:r>
            <a:r>
              <a:rPr lang="en-US" sz="1800" b="0" i="0" dirty="0" err="1">
                <a:solidFill>
                  <a:srgbClr val="008013"/>
                </a:solidFill>
                <a:effectLst/>
                <a:latin typeface="Menlo"/>
              </a:rPr>
              <a:t>HO_train.mat</a:t>
            </a:r>
            <a:r>
              <a:rPr lang="en-US" sz="1800" b="0" i="0" dirty="0">
                <a:solidFill>
                  <a:srgbClr val="008013"/>
                </a:solidFill>
                <a:effectLst/>
                <a:latin typeface="Menlo"/>
              </a:rPr>
              <a:t>')</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Prepare the data for feature extraction</a:t>
            </a:r>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Set the bin size to 50ms</a:t>
            </a:r>
            <a:endParaRPr lang="en-US" sz="1800" b="0" i="0" dirty="0">
              <a:effectLst/>
              <a:latin typeface="Menlo"/>
            </a:endParaRPr>
          </a:p>
          <a:p>
            <a:r>
              <a:rPr lang="en-US" sz="1800" b="0" i="0" dirty="0" err="1">
                <a:effectLst/>
                <a:latin typeface="Menlo"/>
              </a:rPr>
              <a:t>binSize</a:t>
            </a:r>
            <a:r>
              <a:rPr lang="en-US" sz="1800" b="0" i="0" dirty="0">
                <a:effectLst/>
                <a:latin typeface="Menlo"/>
              </a:rPr>
              <a:t> = 0.050; </a:t>
            </a:r>
            <a:r>
              <a:rPr lang="en-US" sz="1800" b="0" i="0" dirty="0">
                <a:solidFill>
                  <a:srgbClr val="008013"/>
                </a:solidFill>
                <a:effectLst/>
                <a:latin typeface="Menlo"/>
              </a:rPr>
              <a:t>% 50 </a:t>
            </a:r>
            <a:r>
              <a:rPr lang="en-US" sz="1800" b="0" i="0" dirty="0" err="1">
                <a:solidFill>
                  <a:srgbClr val="008013"/>
                </a:solidFill>
                <a:effectLst/>
                <a:latin typeface="Menlo"/>
              </a:rPr>
              <a:t>ms</a:t>
            </a:r>
            <a:r>
              <a:rPr lang="en-US" sz="1800" b="0" i="0" dirty="0">
                <a:solidFill>
                  <a:srgbClr val="008013"/>
                </a:solidFill>
                <a:effectLst/>
                <a:latin typeface="Menlo"/>
              </a:rPr>
              <a:t> in seconds</a:t>
            </a:r>
            <a:endParaRPr lang="en-US" sz="1800" b="0" i="0" dirty="0">
              <a:effectLst/>
              <a:latin typeface="Menlo"/>
            </a:endParaRPr>
          </a:p>
          <a:p>
            <a:r>
              <a:rPr lang="en-US" sz="1800" b="0" i="0" dirty="0" err="1">
                <a:effectLst/>
                <a:latin typeface="Menlo"/>
              </a:rPr>
              <a:t>binSamples</a:t>
            </a:r>
            <a:r>
              <a:rPr lang="en-US" sz="1800" b="0" i="0" dirty="0">
                <a:effectLst/>
                <a:latin typeface="Menlo"/>
              </a:rPr>
              <a:t> = round(</a:t>
            </a:r>
            <a:r>
              <a:rPr lang="en-US" sz="1800" b="0" i="0" dirty="0" err="1">
                <a:effectLst/>
                <a:latin typeface="Menlo"/>
              </a:rPr>
              <a:t>binSize</a:t>
            </a:r>
            <a:r>
              <a:rPr lang="en-US" sz="1800" b="0" i="0" dirty="0">
                <a:effectLst/>
                <a:latin typeface="Menlo"/>
              </a:rPr>
              <a:t> * Fs); </a:t>
            </a:r>
            <a:r>
              <a:rPr lang="en-US" sz="1800" b="0" i="0" dirty="0">
                <a:solidFill>
                  <a:srgbClr val="008013"/>
                </a:solidFill>
                <a:effectLst/>
                <a:latin typeface="Menlo"/>
              </a:rPr>
              <a:t>% Convert bin size to number of samples per bin</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Initialize feature matrices</a:t>
            </a:r>
            <a:endParaRPr lang="en-US" sz="1800" b="0" i="0" dirty="0">
              <a:effectLst/>
              <a:latin typeface="Menlo"/>
            </a:endParaRPr>
          </a:p>
          <a:p>
            <a:r>
              <a:rPr lang="en-US" sz="1800" b="0" i="0" dirty="0">
                <a:effectLst/>
                <a:latin typeface="Menlo"/>
              </a:rPr>
              <a:t>MAV = cell(1, 2);</a:t>
            </a:r>
          </a:p>
          <a:p>
            <a:r>
              <a:rPr lang="en-US" sz="1800" b="0" i="0" dirty="0">
                <a:effectLst/>
                <a:latin typeface="Menlo"/>
              </a:rPr>
              <a:t>SSC = cell(1, 2);</a:t>
            </a:r>
          </a:p>
          <a:p>
            <a:r>
              <a:rPr lang="en-US" sz="1800" b="0" i="0" dirty="0">
                <a:effectLst/>
                <a:latin typeface="Menlo"/>
              </a:rPr>
              <a:t>ZC = cell(1, 2);</a:t>
            </a:r>
          </a:p>
          <a:p>
            <a:r>
              <a:rPr lang="en-US" sz="1800" b="0" i="0" dirty="0">
                <a:effectLst/>
                <a:latin typeface="Menlo"/>
              </a:rPr>
              <a:t>WL = cell(1, 2);</a:t>
            </a:r>
          </a:p>
          <a:p>
            <a:endParaRPr lang="en-US" sz="1800" b="0" i="0" dirty="0">
              <a:effectLst/>
              <a:latin typeface="Menlo"/>
            </a:endParaRPr>
          </a:p>
          <a:p>
            <a:r>
              <a:rPr lang="en-US" sz="1800" b="0" i="0" dirty="0">
                <a:solidFill>
                  <a:srgbClr val="008013"/>
                </a:solidFill>
                <a:effectLst/>
                <a:latin typeface="Menlo"/>
              </a:rPr>
              <a:t>% Define active data for HO train, sensor 1 and sensor 2</a:t>
            </a:r>
            <a:endParaRPr lang="en-US" sz="1800" b="0" i="0" dirty="0">
              <a:effectLst/>
              <a:latin typeface="Menlo"/>
            </a:endParaRPr>
          </a:p>
          <a:p>
            <a:r>
              <a:rPr lang="en-US" sz="1800" b="0" i="0" dirty="0">
                <a:effectLst/>
                <a:latin typeface="Menlo"/>
              </a:rPr>
              <a:t>active_data_s1s2 = {</a:t>
            </a:r>
            <a:r>
              <a:rPr lang="en-US" sz="1800" b="0" i="0" dirty="0" err="1">
                <a:effectLst/>
                <a:latin typeface="Menlo"/>
              </a:rPr>
              <a:t>active_data</a:t>
            </a:r>
            <a:r>
              <a:rPr lang="en-US" sz="1800" b="0" i="0" dirty="0">
                <a:effectLst/>
                <a:latin typeface="Menlo"/>
              </a:rPr>
              <a:t>, active_data_2};</a:t>
            </a:r>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Loop over the 'active' data in bins to calculate features for each sensor</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sensor_idx</a:t>
            </a:r>
            <a:r>
              <a:rPr lang="en-US" sz="1800" b="0" i="0" dirty="0">
                <a:effectLst/>
                <a:latin typeface="Menlo"/>
              </a:rPr>
              <a:t> = 1:2</a:t>
            </a:r>
          </a:p>
          <a:p>
            <a:r>
              <a:rPr lang="en-US" sz="1800" b="0" i="0" dirty="0" err="1">
                <a:effectLst/>
                <a:latin typeface="Menlo"/>
              </a:rPr>
              <a:t>active_data_sensor</a:t>
            </a:r>
            <a:r>
              <a:rPr lang="en-US" sz="1800" b="0" i="0" dirty="0">
                <a:effectLst/>
                <a:latin typeface="Menlo"/>
              </a:rPr>
              <a:t> = active_data_s1s2{</a:t>
            </a:r>
            <a:r>
              <a:rPr lang="en-US" sz="1800" b="0" i="0" dirty="0" err="1">
                <a:effectLst/>
                <a:latin typeface="Menlo"/>
              </a:rPr>
              <a:t>sensor_idx</a:t>
            </a:r>
            <a:r>
              <a:rPr lang="en-US" sz="1800" b="0" i="0" dirty="0">
                <a:effectLst/>
                <a:latin typeface="Menlo"/>
              </a:rPr>
              <a:t>};</a:t>
            </a:r>
          </a:p>
          <a:p>
            <a:r>
              <a:rPr lang="en-US" sz="1800" b="0" i="0" dirty="0">
                <a:solidFill>
                  <a:srgbClr val="008013"/>
                </a:solidFill>
                <a:effectLst/>
                <a:latin typeface="Menlo"/>
              </a:rPr>
              <a:t>% Determine the number of full bins we can calculate</a:t>
            </a:r>
            <a:endParaRPr lang="en-US" sz="1800" b="0" i="0" dirty="0">
              <a:effectLst/>
              <a:latin typeface="Menlo"/>
            </a:endParaRPr>
          </a:p>
          <a:p>
            <a:r>
              <a:rPr lang="en-US" sz="1800" b="0" i="0" dirty="0" err="1">
                <a:effectLst/>
                <a:latin typeface="Menlo"/>
              </a:rPr>
              <a:t>numBins</a:t>
            </a:r>
            <a:r>
              <a:rPr lang="en-US" sz="1800" b="0" i="0" dirty="0">
                <a:effectLst/>
                <a:latin typeface="Menlo"/>
              </a:rPr>
              <a:t> = floor(length(</a:t>
            </a:r>
            <a:r>
              <a:rPr lang="en-US" sz="1800" b="0" i="0" dirty="0" err="1">
                <a:effectLst/>
                <a:latin typeface="Menlo"/>
              </a:rPr>
              <a:t>active_data_sensor</a:t>
            </a:r>
            <a:r>
              <a:rPr lang="en-US" sz="1800" b="0" i="0" dirty="0">
                <a:effectLst/>
                <a:latin typeface="Menlo"/>
              </a:rPr>
              <a:t>) / </a:t>
            </a:r>
            <a:r>
              <a:rPr lang="en-US" sz="1800" b="0" i="0" dirty="0" err="1">
                <a:effectLst/>
                <a:latin typeface="Menlo"/>
              </a:rPr>
              <a:t>binSamples</a:t>
            </a:r>
            <a:r>
              <a:rPr lang="en-US" sz="1800" b="0" i="0" dirty="0">
                <a:effectLst/>
                <a:latin typeface="Menlo"/>
              </a:rPr>
              <a:t>);</a:t>
            </a:r>
          </a:p>
          <a:p>
            <a:r>
              <a:rPr lang="en-US" sz="1800" b="0" i="0" dirty="0">
                <a:solidFill>
                  <a:srgbClr val="008013"/>
                </a:solidFill>
                <a:effectLst/>
                <a:latin typeface="Menlo"/>
              </a:rPr>
              <a:t>% Initialize the feature arrays for each sensor based on the number of bins</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ZC{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WL{</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solidFill>
                  <a:srgbClr val="0E00FF"/>
                </a:solidFill>
                <a:effectLst/>
                <a:latin typeface="Menlo"/>
              </a:rPr>
              <a:t>for </a:t>
            </a:r>
            <a:r>
              <a:rPr lang="en-US" sz="1800" b="0" i="0" dirty="0">
                <a:effectLst/>
                <a:latin typeface="Menlo"/>
              </a:rPr>
              <a:t>bin = 1:numBins</a:t>
            </a:r>
          </a:p>
          <a:p>
            <a:r>
              <a:rPr lang="en-US" sz="1800" b="0" i="0" dirty="0" err="1">
                <a:effectLst/>
                <a:latin typeface="Menlo"/>
              </a:rPr>
              <a:t>startIdx</a:t>
            </a:r>
            <a:r>
              <a:rPr lang="en-US" sz="1800" b="0" i="0" dirty="0">
                <a:effectLst/>
                <a:latin typeface="Menlo"/>
              </a:rPr>
              <a:t> = (bin - 1) * </a:t>
            </a:r>
            <a:r>
              <a:rPr lang="en-US" sz="1800" b="0" i="0" dirty="0" err="1">
                <a:effectLst/>
                <a:latin typeface="Menlo"/>
              </a:rPr>
              <a:t>binSamples</a:t>
            </a:r>
            <a:r>
              <a:rPr lang="en-US" sz="1800" b="0" i="0" dirty="0">
                <a:effectLst/>
                <a:latin typeface="Menlo"/>
              </a:rPr>
              <a:t> + 1;</a:t>
            </a:r>
          </a:p>
          <a:p>
            <a:r>
              <a:rPr lang="en-US" sz="1800" b="0" i="0" dirty="0" err="1">
                <a:effectLst/>
                <a:latin typeface="Menlo"/>
              </a:rPr>
              <a:t>endIdx</a:t>
            </a:r>
            <a:r>
              <a:rPr lang="en-US" sz="1800" b="0" i="0" dirty="0">
                <a:effectLst/>
                <a:latin typeface="Menlo"/>
              </a:rPr>
              <a:t> = bin * </a:t>
            </a:r>
            <a:r>
              <a:rPr lang="en-US" sz="1800" b="0" i="0" dirty="0" err="1">
                <a:effectLst/>
                <a:latin typeface="Menlo"/>
              </a:rPr>
              <a:t>binSamples</a:t>
            </a:r>
            <a:r>
              <a:rPr lang="en-US" sz="1800" b="0" i="0" dirty="0">
                <a:effectLst/>
                <a:latin typeface="Menlo"/>
              </a:rPr>
              <a:t>;</a:t>
            </a:r>
          </a:p>
          <a:p>
            <a:r>
              <a:rPr lang="en-US" sz="1800" b="0" i="0" dirty="0" err="1">
                <a:effectLst/>
                <a:latin typeface="Menlo"/>
              </a:rPr>
              <a:t>binData</a:t>
            </a:r>
            <a:r>
              <a:rPr lang="en-US" sz="1800" b="0" i="0" dirty="0">
                <a:effectLst/>
                <a:latin typeface="Menlo"/>
              </a:rPr>
              <a:t> = </a:t>
            </a:r>
            <a:r>
              <a:rPr lang="en-US" sz="1800" b="0" i="0" dirty="0" err="1">
                <a:effectLst/>
                <a:latin typeface="Menlo"/>
              </a:rPr>
              <a:t>active_data_sensor</a:t>
            </a:r>
            <a:r>
              <a:rPr lang="en-US" sz="1800" b="0" i="0" dirty="0">
                <a:effectLst/>
                <a:latin typeface="Menlo"/>
              </a:rPr>
              <a:t>(</a:t>
            </a:r>
            <a:r>
              <a:rPr lang="en-US" sz="1800" b="0" i="0" dirty="0" err="1">
                <a:effectLst/>
                <a:latin typeface="Menlo"/>
              </a:rPr>
              <a:t>startIdx:endIdx</a:t>
            </a:r>
            <a:r>
              <a:rPr lang="en-US" sz="1800" b="0" i="0" dirty="0">
                <a:effectLst/>
                <a:latin typeface="Menlo"/>
              </a:rPr>
              <a:t>);</a:t>
            </a:r>
          </a:p>
          <a:p>
            <a:r>
              <a:rPr lang="en-US" sz="1800" b="0" i="0" dirty="0">
                <a:solidFill>
                  <a:srgbClr val="008013"/>
                </a:solidFill>
                <a:effectLst/>
                <a:latin typeface="Menlo"/>
              </a:rPr>
              <a:t>% Calculate features for each bin</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}(bin) = mean(abs(</a:t>
            </a:r>
            <a:r>
              <a:rPr lang="en-US" sz="1800" b="0" i="0" dirty="0" err="1">
                <a:effectLst/>
                <a:latin typeface="Menlo"/>
              </a:rPr>
              <a:t>binData</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}(bin) = sum(diff(sign(diff(</a:t>
            </a:r>
            <a:r>
              <a:rPr lang="en-US" sz="1800" b="0" i="0" dirty="0" err="1">
                <a:effectLst/>
                <a:latin typeface="Menlo"/>
              </a:rPr>
              <a:t>binData</a:t>
            </a:r>
            <a:r>
              <a:rPr lang="en-US" sz="1800" b="0" i="0" dirty="0">
                <a:effectLst/>
                <a:latin typeface="Menlo"/>
              </a:rPr>
              <a:t>)))~=0);</a:t>
            </a:r>
          </a:p>
          <a:p>
            <a:r>
              <a:rPr lang="en-US" sz="1800" b="0" i="0" dirty="0">
                <a:effectLst/>
                <a:latin typeface="Menlo"/>
              </a:rPr>
              <a:t>ZC{</a:t>
            </a:r>
            <a:r>
              <a:rPr lang="en-US" sz="1800" b="0" i="0" dirty="0" err="1">
                <a:effectLst/>
                <a:latin typeface="Menlo"/>
              </a:rPr>
              <a:t>sensor_idx</a:t>
            </a:r>
            <a:r>
              <a:rPr lang="en-US" sz="1800" b="0" i="0" dirty="0">
                <a:effectLst/>
                <a:latin typeface="Menlo"/>
              </a:rPr>
              <a:t>}(bin) = sum(diff(sign(</a:t>
            </a:r>
            <a:r>
              <a:rPr lang="en-US" sz="1800" b="0" i="0" dirty="0" err="1">
                <a:effectLst/>
                <a:latin typeface="Menlo"/>
              </a:rPr>
              <a:t>binData</a:t>
            </a:r>
            <a:r>
              <a:rPr lang="en-US" sz="1800" b="0" i="0" dirty="0">
                <a:effectLst/>
                <a:latin typeface="Menlo"/>
              </a:rPr>
              <a:t>))~=0);</a:t>
            </a:r>
          </a:p>
          <a:p>
            <a:r>
              <a:rPr lang="en-US" sz="1800" b="0" i="0" dirty="0">
                <a:effectLst/>
                <a:latin typeface="Menlo"/>
              </a:rPr>
              <a:t>WL{</a:t>
            </a:r>
            <a:r>
              <a:rPr lang="en-US" sz="1800" b="0" i="0" dirty="0" err="1">
                <a:effectLst/>
                <a:latin typeface="Menlo"/>
              </a:rPr>
              <a:t>sensor_idx</a:t>
            </a:r>
            <a:r>
              <a:rPr lang="en-US" sz="1800" b="0" i="0" dirty="0">
                <a:effectLst/>
                <a:latin typeface="Menlo"/>
              </a:rPr>
              <a:t>}(bin) = sum(abs(diff(</a:t>
            </a:r>
            <a:r>
              <a:rPr lang="en-US" sz="1800" b="0" i="0" dirty="0" err="1">
                <a:effectLst/>
                <a:latin typeface="Menlo"/>
              </a:rPr>
              <a:t>binData</a:t>
            </a:r>
            <a:r>
              <a:rPr lang="en-US" sz="1800" b="0" i="0" dirty="0">
                <a:effectLst/>
                <a:latin typeface="Menlo"/>
              </a:rPr>
              <a:t>)));</a:t>
            </a: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Calculate </a:t>
            </a:r>
            <a:r>
              <a:rPr lang="en-US" sz="1800" b="0" i="0" dirty="0" err="1">
                <a:solidFill>
                  <a:srgbClr val="008013"/>
                </a:solidFill>
                <a:effectLst/>
                <a:latin typeface="Menlo"/>
              </a:rPr>
              <a:t>feature_time</a:t>
            </a:r>
            <a:r>
              <a:rPr lang="en-US" sz="1800" b="0" i="0" dirty="0">
                <a:solidFill>
                  <a:srgbClr val="008013"/>
                </a:solidFill>
                <a:effectLst/>
                <a:latin typeface="Menlo"/>
              </a:rPr>
              <a:t> based on the actual number of bins calculated</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 </a:t>
            </a:r>
            <a:r>
              <a:rPr lang="en-US" sz="1800" b="0" i="0" dirty="0">
                <a:solidFill>
                  <a:srgbClr val="008013"/>
                </a:solidFill>
                <a:effectLst/>
                <a:latin typeface="Menlo"/>
              </a:rPr>
              <a:t>% Center time in each bin</a:t>
            </a:r>
            <a:endParaRPr lang="en-US" sz="1800" b="0" i="0" dirty="0">
              <a:effectLst/>
              <a:latin typeface="Menlo"/>
            </a:endParaRP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 test for single feature (MAV)</a:t>
            </a:r>
            <a:endParaRPr lang="en-US" sz="1800" b="0" i="0" dirty="0">
              <a:effectLst/>
              <a:latin typeface="Menlo"/>
            </a:endParaRPr>
          </a:p>
          <a:p>
            <a:r>
              <a:rPr lang="en-US" sz="1800" b="0" i="0" dirty="0" err="1">
                <a:effectLst/>
                <a:latin typeface="Menlo"/>
              </a:rPr>
              <a:t>numBins</a:t>
            </a:r>
            <a:r>
              <a:rPr lang="en-US" sz="1800" b="0" i="0" dirty="0">
                <a:effectLst/>
                <a:latin typeface="Menlo"/>
              </a:rPr>
              <a:t> = min([length(MAV{1}), length(MAV{2})]); </a:t>
            </a:r>
            <a:r>
              <a:rPr lang="en-US" sz="1800" b="0" i="0" dirty="0">
                <a:solidFill>
                  <a:srgbClr val="008013"/>
                </a:solidFill>
                <a:effectLst/>
                <a:latin typeface="Menlo"/>
              </a:rPr>
              <a:t>% Use the smaller number of bins if different</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Trim the feature vectors if necessary</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Debugging prints</a:t>
            </a:r>
            <a:endParaRPr lang="en-US" sz="1800" b="0" i="0" dirty="0">
              <a:effectLst/>
              <a:latin typeface="Menlo"/>
            </a:endParaRP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a:t>
            </a:r>
            <a:r>
              <a:rPr lang="en-US" sz="1800" b="0" i="0" dirty="0" err="1">
                <a:solidFill>
                  <a:srgbClr val="A709F5"/>
                </a:solidFill>
                <a:effectLst/>
                <a:latin typeface="Menlo"/>
              </a:rPr>
              <a:t>feature_time</a:t>
            </a:r>
            <a:r>
              <a:rPr lang="en-US" sz="1800" b="0" i="0" dirty="0">
                <a:solidFill>
                  <a:srgbClr val="A709F5"/>
                </a:solidFill>
                <a:effectLst/>
                <a:latin typeface="Menlo"/>
              </a:rPr>
              <a:t>: '</a:t>
            </a:r>
            <a:r>
              <a:rPr lang="en-US" sz="1800" b="0" i="0" dirty="0">
                <a:effectLst/>
                <a:latin typeface="Menlo"/>
              </a:rPr>
              <a:t>, num2str(length(</a:t>
            </a:r>
            <a:r>
              <a:rPr lang="en-US" sz="1800" b="0" i="0" dirty="0" err="1">
                <a:effectLst/>
                <a:latin typeface="Menlo"/>
              </a:rPr>
              <a:t>feature_time</a:t>
            </a:r>
            <a:r>
              <a:rPr lang="en-US" sz="1800" b="0" i="0" dirty="0">
                <a:effectLst/>
                <a:latin typeface="Menlo"/>
              </a:rPr>
              <a:t>))]);</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MAV{1}: '</a:t>
            </a:r>
            <a:r>
              <a:rPr lang="en-US" sz="1800" b="0" i="0" dirty="0">
                <a:effectLst/>
                <a:latin typeface="Menlo"/>
              </a:rPr>
              <a:t>, num2str(length(MAV{1}))]);</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MAV{2}: '</a:t>
            </a:r>
            <a:r>
              <a:rPr lang="en-US" sz="1800" b="0" i="0" dirty="0">
                <a:effectLst/>
                <a:latin typeface="Menlo"/>
              </a:rPr>
              <a:t>, num2str(length(MAV{2}))]);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Now plot the features with the corrected lengths</a:t>
            </a:r>
            <a:endParaRPr lang="en-US" sz="1800" b="0" i="0" dirty="0">
              <a:effectLst/>
              <a:latin typeface="Menlo"/>
            </a:endParaRPr>
          </a:p>
          <a:p>
            <a:r>
              <a:rPr lang="en-US" sz="1800" b="0" i="0" dirty="0">
                <a:effectLst/>
                <a:latin typeface="Menlo"/>
              </a:rPr>
              <a:t>figure;</a:t>
            </a:r>
          </a:p>
          <a:p>
            <a:r>
              <a:rPr lang="en-US" sz="1800" b="0" i="0" dirty="0">
                <a:effectLst/>
                <a:latin typeface="Menlo"/>
              </a:rPr>
              <a:t>title(</a:t>
            </a:r>
            <a:r>
              <a:rPr lang="en-US" sz="1800" b="0" i="0" dirty="0">
                <a:solidFill>
                  <a:srgbClr val="A709F5"/>
                </a:solidFill>
                <a:effectLst/>
                <a:latin typeface="Menlo"/>
              </a:rPr>
              <a:t>'Feature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 for Sensor 1 and Sensor 2</a:t>
            </a:r>
            <a:endParaRPr lang="en-US" sz="1800" b="0" i="0" dirty="0">
              <a:effectLst/>
              <a:latin typeface="Menlo"/>
            </a:endParaRP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r>
              <a:rPr lang="en-US" sz="1800" b="0" i="0" dirty="0">
                <a:solidFill>
                  <a:srgbClr val="A709F5"/>
                </a:solidFill>
                <a:effectLst/>
                <a:latin typeface="Menlo"/>
              </a:rPr>
              <a:t>'Sensor 1'</a:t>
            </a:r>
            <a:r>
              <a:rPr lang="en-US" sz="1800" b="0" i="0" dirty="0">
                <a:effectLst/>
                <a:latin typeface="Menlo"/>
              </a:rPr>
              <a:t>, </a:t>
            </a:r>
            <a:r>
              <a:rPr lang="en-US" sz="1800" b="0" i="0" dirty="0">
                <a:solidFill>
                  <a:srgbClr val="A709F5"/>
                </a:solidFill>
                <a:effectLst/>
                <a:latin typeface="Menlo"/>
              </a:rPr>
              <a:t>'Sensor 2'</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for all features</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Determine the smallest number of bins across all sensors and features</a:t>
            </a:r>
            <a:endParaRPr lang="en-US" sz="1800" b="0" i="0" dirty="0">
              <a:effectLst/>
              <a:latin typeface="Menlo"/>
            </a:endParaRPr>
          </a:p>
          <a:p>
            <a:r>
              <a:rPr lang="en-US" sz="1800" b="0" i="0" dirty="0" err="1">
                <a:effectLst/>
                <a:latin typeface="Menlo"/>
              </a:rPr>
              <a:t>numBins</a:t>
            </a:r>
            <a:r>
              <a:rPr lang="en-US" sz="1800" b="0" i="0" dirty="0">
                <a:effectLst/>
                <a:latin typeface="Menlo"/>
              </a:rPr>
              <a:t> = min([</a:t>
            </a:r>
          </a:p>
          <a:p>
            <a:r>
              <a:rPr lang="en-US" sz="1800" b="0" i="0" dirty="0">
                <a:effectLst/>
                <a:latin typeface="Menlo"/>
              </a:rPr>
              <a:t>length(MAV{1}), length(MAV{2}),</a:t>
            </a:r>
          </a:p>
          <a:p>
            <a:r>
              <a:rPr lang="en-US" sz="1800" b="0" i="0" dirty="0">
                <a:effectLst/>
                <a:latin typeface="Menlo"/>
              </a:rPr>
              <a:t>length(SSC{1}), length(SSC{2}),</a:t>
            </a:r>
          </a:p>
          <a:p>
            <a:r>
              <a:rPr lang="en-US" sz="1800" b="0" i="0" dirty="0">
                <a:effectLst/>
                <a:latin typeface="Menlo"/>
              </a:rPr>
              <a:t>length(ZC{1}), length(ZC{2}),</a:t>
            </a:r>
          </a:p>
          <a:p>
            <a:r>
              <a:rPr lang="en-US" sz="1800" b="0" i="0" dirty="0">
                <a:effectLst/>
                <a:latin typeface="Menlo"/>
              </a:rPr>
              <a:t>length(WL{1}), length(WL{2})</a:t>
            </a:r>
          </a:p>
          <a:p>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feature vectors to have the same number of elements</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r>
              <a:rPr lang="en-US" sz="1800" b="0" i="0" dirty="0">
                <a:effectLst/>
                <a:latin typeface="Menlo"/>
              </a:rPr>
              <a:t>SSC{1} = SSC{1}(1:numBins);</a:t>
            </a:r>
          </a:p>
          <a:p>
            <a:r>
              <a:rPr lang="en-US" sz="1800" b="0" i="0" dirty="0">
                <a:effectLst/>
                <a:latin typeface="Menlo"/>
              </a:rPr>
              <a:t>SSC{2} = SSC{2}(1:numBins);</a:t>
            </a:r>
          </a:p>
          <a:p>
            <a:r>
              <a:rPr lang="en-US" sz="1800" b="0" i="0" dirty="0">
                <a:effectLst/>
                <a:latin typeface="Menlo"/>
              </a:rPr>
              <a:t>ZC{1} = ZC{1}(1:numBins);</a:t>
            </a:r>
          </a:p>
          <a:p>
            <a:r>
              <a:rPr lang="en-US" sz="1800" b="0" i="0" dirty="0">
                <a:effectLst/>
                <a:latin typeface="Menlo"/>
              </a:rPr>
              <a:t>ZC{2} = ZC{2}(1:numBins);</a:t>
            </a:r>
          </a:p>
          <a:p>
            <a:r>
              <a:rPr lang="en-US" sz="1800" b="0" i="0" dirty="0">
                <a:effectLst/>
                <a:latin typeface="Menlo"/>
              </a:rPr>
              <a:t>WL{1} = WL{1}(1:numBins);</a:t>
            </a:r>
          </a:p>
          <a:p>
            <a:r>
              <a:rPr lang="en-US" sz="1800" b="0" i="0" dirty="0">
                <a:effectLst/>
                <a:latin typeface="Menlo"/>
              </a:rPr>
              <a:t>WL{2} = WL{2}(1:numBins);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a:t>
            </a:r>
            <a:r>
              <a:rPr lang="en-US" sz="1800" b="0" i="0" dirty="0" err="1">
                <a:solidFill>
                  <a:srgbClr val="008013"/>
                </a:solidFill>
                <a:effectLst/>
                <a:latin typeface="Menlo"/>
              </a:rPr>
              <a:t>feature_time</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extracted features </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effectLst/>
                <a:latin typeface="Menlo"/>
              </a:rPr>
              <a:t>figure;</a:t>
            </a:r>
          </a:p>
          <a:p>
            <a:r>
              <a:rPr lang="en-US" sz="1800" b="0" i="0" dirty="0">
                <a:effectLst/>
                <a:latin typeface="Menlo"/>
              </a:rPr>
              <a:t>t = </a:t>
            </a:r>
            <a:r>
              <a:rPr lang="en-US" sz="1800" b="0" i="0" dirty="0" err="1">
                <a:effectLst/>
                <a:latin typeface="Menlo"/>
              </a:rPr>
              <a:t>tiledlayout</a:t>
            </a:r>
            <a:r>
              <a:rPr lang="en-US" sz="1800" b="0" i="0" dirty="0">
                <a:effectLst/>
                <a:latin typeface="Menlo"/>
              </a:rPr>
              <a:t>(4,1);</a:t>
            </a:r>
          </a:p>
          <a:p>
            <a:r>
              <a:rPr lang="en-US" sz="1800" b="0" i="0" dirty="0">
                <a:effectLst/>
                <a:latin typeface="Menlo"/>
              </a:rPr>
              <a:t>title(</a:t>
            </a:r>
            <a:r>
              <a:rPr lang="en-US" sz="1800" b="0" i="0" dirty="0" err="1">
                <a:effectLst/>
                <a:latin typeface="Menlo"/>
              </a:rPr>
              <a:t>t,</a:t>
            </a:r>
            <a:r>
              <a:rPr lang="en-US" sz="1800" b="0" i="0" dirty="0" err="1">
                <a:solidFill>
                  <a:srgbClr val="A709F5"/>
                </a:solidFill>
                <a:effectLst/>
                <a:latin typeface="Menlo"/>
              </a:rPr>
              <a:t>'Feature</a:t>
            </a:r>
            <a:r>
              <a:rPr lang="en-US" sz="1800" b="0" i="0" dirty="0">
                <a:solidFill>
                  <a:srgbClr val="A709F5"/>
                </a:solidFill>
                <a:effectLst/>
                <a:latin typeface="Menlo"/>
              </a:rPr>
              <a:t>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MAV'</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MAV'</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Slope Sign Changes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SSC'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SSC'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'Slope Sign Changes (SSC)'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'SSC'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Zero Crossings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ZC'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ZC'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'Zero Crossings (ZC)'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'ZC'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Waveform Length</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WL'</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WL'</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'Waveform Length (WL)'</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'WL'</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645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8013"/>
                </a:solidFill>
                <a:effectLst/>
                <a:latin typeface="Menlo"/>
              </a:rPr>
              <a:t>%% 4) Graph Mean Absolute Value, Slope Sign Change, Zero Crossings, Waveform Length value for the 50ms bin size and 2 EMG sensors in one posture ('</a:t>
            </a:r>
            <a:r>
              <a:rPr lang="en-US" sz="1800" b="0" i="0" dirty="0" err="1">
                <a:solidFill>
                  <a:srgbClr val="008013"/>
                </a:solidFill>
                <a:effectLst/>
                <a:latin typeface="Menlo"/>
              </a:rPr>
              <a:t>HO_train.mat</a:t>
            </a:r>
            <a:r>
              <a:rPr lang="en-US" sz="1800" b="0" i="0" dirty="0">
                <a:solidFill>
                  <a:srgbClr val="008013"/>
                </a:solidFill>
                <a:effectLst/>
                <a:latin typeface="Menlo"/>
              </a:rPr>
              <a:t>')</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Prepare the data for feature extraction</a:t>
            </a:r>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Set the bin size to 50ms</a:t>
            </a:r>
            <a:endParaRPr lang="en-US" sz="1800" b="0" i="0" dirty="0">
              <a:effectLst/>
              <a:latin typeface="Menlo"/>
            </a:endParaRPr>
          </a:p>
          <a:p>
            <a:r>
              <a:rPr lang="en-US" sz="1800" b="0" i="0" dirty="0" err="1">
                <a:effectLst/>
                <a:latin typeface="Menlo"/>
              </a:rPr>
              <a:t>binSize</a:t>
            </a:r>
            <a:r>
              <a:rPr lang="en-US" sz="1800" b="0" i="0" dirty="0">
                <a:effectLst/>
                <a:latin typeface="Menlo"/>
              </a:rPr>
              <a:t> = 0.050; </a:t>
            </a:r>
            <a:r>
              <a:rPr lang="en-US" sz="1800" b="0" i="0" dirty="0">
                <a:solidFill>
                  <a:srgbClr val="008013"/>
                </a:solidFill>
                <a:effectLst/>
                <a:latin typeface="Menlo"/>
              </a:rPr>
              <a:t>% 50 </a:t>
            </a:r>
            <a:r>
              <a:rPr lang="en-US" sz="1800" b="0" i="0" dirty="0" err="1">
                <a:solidFill>
                  <a:srgbClr val="008013"/>
                </a:solidFill>
                <a:effectLst/>
                <a:latin typeface="Menlo"/>
              </a:rPr>
              <a:t>ms</a:t>
            </a:r>
            <a:r>
              <a:rPr lang="en-US" sz="1800" b="0" i="0" dirty="0">
                <a:solidFill>
                  <a:srgbClr val="008013"/>
                </a:solidFill>
                <a:effectLst/>
                <a:latin typeface="Menlo"/>
              </a:rPr>
              <a:t> in seconds</a:t>
            </a:r>
            <a:endParaRPr lang="en-US" sz="1800" b="0" i="0" dirty="0">
              <a:effectLst/>
              <a:latin typeface="Menlo"/>
            </a:endParaRPr>
          </a:p>
          <a:p>
            <a:r>
              <a:rPr lang="en-US" sz="1800" b="0" i="0" dirty="0" err="1">
                <a:effectLst/>
                <a:latin typeface="Menlo"/>
              </a:rPr>
              <a:t>binSamples</a:t>
            </a:r>
            <a:r>
              <a:rPr lang="en-US" sz="1800" b="0" i="0" dirty="0">
                <a:effectLst/>
                <a:latin typeface="Menlo"/>
              </a:rPr>
              <a:t> = round(</a:t>
            </a:r>
            <a:r>
              <a:rPr lang="en-US" sz="1800" b="0" i="0" dirty="0" err="1">
                <a:effectLst/>
                <a:latin typeface="Menlo"/>
              </a:rPr>
              <a:t>binSize</a:t>
            </a:r>
            <a:r>
              <a:rPr lang="en-US" sz="1800" b="0" i="0" dirty="0">
                <a:effectLst/>
                <a:latin typeface="Menlo"/>
              </a:rPr>
              <a:t> * Fs); </a:t>
            </a:r>
            <a:r>
              <a:rPr lang="en-US" sz="1800" b="0" i="0" dirty="0">
                <a:solidFill>
                  <a:srgbClr val="008013"/>
                </a:solidFill>
                <a:effectLst/>
                <a:latin typeface="Menlo"/>
              </a:rPr>
              <a:t>% Convert bin size to number of samples per bin</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Initialize feature matrices</a:t>
            </a:r>
            <a:endParaRPr lang="en-US" sz="1800" b="0" i="0" dirty="0">
              <a:effectLst/>
              <a:latin typeface="Menlo"/>
            </a:endParaRPr>
          </a:p>
          <a:p>
            <a:r>
              <a:rPr lang="en-US" sz="1800" b="0" i="0" dirty="0">
                <a:effectLst/>
                <a:latin typeface="Menlo"/>
              </a:rPr>
              <a:t>MAV = cell(1, 2);</a:t>
            </a:r>
          </a:p>
          <a:p>
            <a:r>
              <a:rPr lang="en-US" sz="1800" b="0" i="0" dirty="0">
                <a:effectLst/>
                <a:latin typeface="Menlo"/>
              </a:rPr>
              <a:t>SSC = cell(1, 2);</a:t>
            </a:r>
          </a:p>
          <a:p>
            <a:r>
              <a:rPr lang="en-US" sz="1800" b="0" i="0" dirty="0">
                <a:effectLst/>
                <a:latin typeface="Menlo"/>
              </a:rPr>
              <a:t>ZC = cell(1, 2);</a:t>
            </a:r>
          </a:p>
          <a:p>
            <a:r>
              <a:rPr lang="en-US" sz="1800" b="0" i="0" dirty="0">
                <a:effectLst/>
                <a:latin typeface="Menlo"/>
              </a:rPr>
              <a:t>WL = cell(1, 2);</a:t>
            </a:r>
          </a:p>
          <a:p>
            <a:endParaRPr lang="en-US" sz="1800" b="0" i="0" dirty="0">
              <a:effectLst/>
              <a:latin typeface="Menlo"/>
            </a:endParaRPr>
          </a:p>
          <a:p>
            <a:r>
              <a:rPr lang="en-US" sz="1800" b="0" i="0" dirty="0">
                <a:solidFill>
                  <a:srgbClr val="008013"/>
                </a:solidFill>
                <a:effectLst/>
                <a:latin typeface="Menlo"/>
              </a:rPr>
              <a:t>% Define active data for HO train, sensor 1 and sensor 2</a:t>
            </a:r>
            <a:endParaRPr lang="en-US" sz="1800" b="0" i="0" dirty="0">
              <a:effectLst/>
              <a:latin typeface="Menlo"/>
            </a:endParaRPr>
          </a:p>
          <a:p>
            <a:r>
              <a:rPr lang="en-US" sz="1800" b="0" i="0" dirty="0">
                <a:effectLst/>
                <a:latin typeface="Menlo"/>
              </a:rPr>
              <a:t>active_data_s1s2 = {</a:t>
            </a:r>
            <a:r>
              <a:rPr lang="en-US" sz="1800" b="0" i="0" dirty="0" err="1">
                <a:effectLst/>
                <a:latin typeface="Menlo"/>
              </a:rPr>
              <a:t>active_data</a:t>
            </a:r>
            <a:r>
              <a:rPr lang="en-US" sz="1800" b="0" i="0" dirty="0">
                <a:effectLst/>
                <a:latin typeface="Menlo"/>
              </a:rPr>
              <a:t>, active_data_2};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Loop over the 'active' data in bins to calculate features for each sensor</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sensor_idx</a:t>
            </a:r>
            <a:r>
              <a:rPr lang="en-US" sz="1800" b="0" i="0" dirty="0">
                <a:effectLst/>
                <a:latin typeface="Menlo"/>
              </a:rPr>
              <a:t> = 1:2</a:t>
            </a:r>
          </a:p>
          <a:p>
            <a:r>
              <a:rPr lang="en-US" sz="1800" b="0" i="0" dirty="0" err="1">
                <a:effectLst/>
                <a:latin typeface="Menlo"/>
              </a:rPr>
              <a:t>active_data_sensor</a:t>
            </a:r>
            <a:r>
              <a:rPr lang="en-US" sz="1800" b="0" i="0" dirty="0">
                <a:effectLst/>
                <a:latin typeface="Menlo"/>
              </a:rPr>
              <a:t> = active_data_s1s2{</a:t>
            </a:r>
            <a:r>
              <a:rPr lang="en-US" sz="1800" b="0" i="0" dirty="0" err="1">
                <a:effectLst/>
                <a:latin typeface="Menlo"/>
              </a:rPr>
              <a:t>sensor_idx</a:t>
            </a:r>
            <a:r>
              <a:rPr lang="en-US" sz="1800" b="0" i="0" dirty="0">
                <a:effectLst/>
                <a:latin typeface="Menlo"/>
              </a:rPr>
              <a:t>};</a:t>
            </a:r>
          </a:p>
          <a:p>
            <a:r>
              <a:rPr lang="en-US" sz="1800" b="0" i="0" dirty="0">
                <a:solidFill>
                  <a:srgbClr val="008013"/>
                </a:solidFill>
                <a:effectLst/>
                <a:latin typeface="Menlo"/>
              </a:rPr>
              <a:t>% Determine the number of full bins we can calculate</a:t>
            </a:r>
            <a:endParaRPr lang="en-US" sz="1800" b="0" i="0" dirty="0">
              <a:effectLst/>
              <a:latin typeface="Menlo"/>
            </a:endParaRPr>
          </a:p>
          <a:p>
            <a:r>
              <a:rPr lang="en-US" sz="1800" b="0" i="0" dirty="0" err="1">
                <a:effectLst/>
                <a:latin typeface="Menlo"/>
              </a:rPr>
              <a:t>numBins</a:t>
            </a:r>
            <a:r>
              <a:rPr lang="en-US" sz="1800" b="0" i="0" dirty="0">
                <a:effectLst/>
                <a:latin typeface="Menlo"/>
              </a:rPr>
              <a:t> = floor(length(</a:t>
            </a:r>
            <a:r>
              <a:rPr lang="en-US" sz="1800" b="0" i="0" dirty="0" err="1">
                <a:effectLst/>
                <a:latin typeface="Menlo"/>
              </a:rPr>
              <a:t>active_data_sensor</a:t>
            </a:r>
            <a:r>
              <a:rPr lang="en-US" sz="1800" b="0" i="0" dirty="0">
                <a:effectLst/>
                <a:latin typeface="Menlo"/>
              </a:rPr>
              <a:t>) / </a:t>
            </a:r>
            <a:r>
              <a:rPr lang="en-US" sz="1800" b="0" i="0" dirty="0" err="1">
                <a:effectLst/>
                <a:latin typeface="Menlo"/>
              </a:rPr>
              <a:t>binSamples</a:t>
            </a:r>
            <a:r>
              <a:rPr lang="en-US" sz="1800" b="0" i="0" dirty="0">
                <a:effectLst/>
                <a:latin typeface="Menlo"/>
              </a:rPr>
              <a:t>);</a:t>
            </a:r>
          </a:p>
          <a:p>
            <a:r>
              <a:rPr lang="en-US" sz="1800" b="0" i="0" dirty="0">
                <a:solidFill>
                  <a:srgbClr val="008013"/>
                </a:solidFill>
                <a:effectLst/>
                <a:latin typeface="Menlo"/>
              </a:rPr>
              <a:t>% Initialize the feature arrays for each sensor based on the number of bins</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ZC{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WL{</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solidFill>
                  <a:srgbClr val="0E00FF"/>
                </a:solidFill>
                <a:effectLst/>
                <a:latin typeface="Menlo"/>
              </a:rPr>
              <a:t>for </a:t>
            </a:r>
            <a:r>
              <a:rPr lang="en-US" sz="1800" b="0" i="0" dirty="0">
                <a:effectLst/>
                <a:latin typeface="Menlo"/>
              </a:rPr>
              <a:t>bin = 1:numBins</a:t>
            </a:r>
          </a:p>
          <a:p>
            <a:r>
              <a:rPr lang="en-US" sz="1800" b="0" i="0" dirty="0" err="1">
                <a:effectLst/>
                <a:latin typeface="Menlo"/>
              </a:rPr>
              <a:t>startIdx</a:t>
            </a:r>
            <a:r>
              <a:rPr lang="en-US" sz="1800" b="0" i="0" dirty="0">
                <a:effectLst/>
                <a:latin typeface="Menlo"/>
              </a:rPr>
              <a:t> = (bin - 1) * </a:t>
            </a:r>
            <a:r>
              <a:rPr lang="en-US" sz="1800" b="0" i="0" dirty="0" err="1">
                <a:effectLst/>
                <a:latin typeface="Menlo"/>
              </a:rPr>
              <a:t>binSamples</a:t>
            </a:r>
            <a:r>
              <a:rPr lang="en-US" sz="1800" b="0" i="0" dirty="0">
                <a:effectLst/>
                <a:latin typeface="Menlo"/>
              </a:rPr>
              <a:t> + 1;</a:t>
            </a:r>
          </a:p>
          <a:p>
            <a:r>
              <a:rPr lang="en-US" sz="1800" b="0" i="0" dirty="0" err="1">
                <a:effectLst/>
                <a:latin typeface="Menlo"/>
              </a:rPr>
              <a:t>endIdx</a:t>
            </a:r>
            <a:r>
              <a:rPr lang="en-US" sz="1800" b="0" i="0" dirty="0">
                <a:effectLst/>
                <a:latin typeface="Menlo"/>
              </a:rPr>
              <a:t> = bin * </a:t>
            </a:r>
            <a:r>
              <a:rPr lang="en-US" sz="1800" b="0" i="0" dirty="0" err="1">
                <a:effectLst/>
                <a:latin typeface="Menlo"/>
              </a:rPr>
              <a:t>binSamples</a:t>
            </a:r>
            <a:r>
              <a:rPr lang="en-US" sz="1800" b="0" i="0" dirty="0">
                <a:effectLst/>
                <a:latin typeface="Menlo"/>
              </a:rPr>
              <a:t>;</a:t>
            </a:r>
          </a:p>
          <a:p>
            <a:r>
              <a:rPr lang="en-US" sz="1800" b="0" i="0" dirty="0" err="1">
                <a:effectLst/>
                <a:latin typeface="Menlo"/>
              </a:rPr>
              <a:t>binData</a:t>
            </a:r>
            <a:r>
              <a:rPr lang="en-US" sz="1800" b="0" i="0" dirty="0">
                <a:effectLst/>
                <a:latin typeface="Menlo"/>
              </a:rPr>
              <a:t> = </a:t>
            </a:r>
            <a:r>
              <a:rPr lang="en-US" sz="1800" b="0" i="0" dirty="0" err="1">
                <a:effectLst/>
                <a:latin typeface="Menlo"/>
              </a:rPr>
              <a:t>active_data_sensor</a:t>
            </a:r>
            <a:r>
              <a:rPr lang="en-US" sz="1800" b="0" i="0" dirty="0">
                <a:effectLst/>
                <a:latin typeface="Menlo"/>
              </a:rPr>
              <a:t>(</a:t>
            </a:r>
            <a:r>
              <a:rPr lang="en-US" sz="1800" b="0" i="0" dirty="0" err="1">
                <a:effectLst/>
                <a:latin typeface="Menlo"/>
              </a:rPr>
              <a:t>startIdx:endIdx</a:t>
            </a:r>
            <a:r>
              <a:rPr lang="en-US" sz="1800" b="0" i="0" dirty="0">
                <a:effectLst/>
                <a:latin typeface="Menlo"/>
              </a:rPr>
              <a:t>);</a:t>
            </a:r>
          </a:p>
          <a:p>
            <a:r>
              <a:rPr lang="en-US" sz="1800" b="0" i="0" dirty="0">
                <a:solidFill>
                  <a:srgbClr val="008013"/>
                </a:solidFill>
                <a:effectLst/>
                <a:latin typeface="Menlo"/>
              </a:rPr>
              <a:t>% Calculate features for each bin</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}(bin) = mean(abs(</a:t>
            </a:r>
            <a:r>
              <a:rPr lang="en-US" sz="1800" b="0" i="0" dirty="0" err="1">
                <a:effectLst/>
                <a:latin typeface="Menlo"/>
              </a:rPr>
              <a:t>binData</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}(bin) = sum(diff(sign(diff(</a:t>
            </a:r>
            <a:r>
              <a:rPr lang="en-US" sz="1800" b="0" i="0" dirty="0" err="1">
                <a:effectLst/>
                <a:latin typeface="Menlo"/>
              </a:rPr>
              <a:t>binData</a:t>
            </a:r>
            <a:r>
              <a:rPr lang="en-US" sz="1800" b="0" i="0" dirty="0">
                <a:effectLst/>
                <a:latin typeface="Menlo"/>
              </a:rPr>
              <a:t>)))~=0);</a:t>
            </a:r>
          </a:p>
          <a:p>
            <a:r>
              <a:rPr lang="en-US" sz="1800" b="0" i="0" dirty="0">
                <a:effectLst/>
                <a:latin typeface="Menlo"/>
              </a:rPr>
              <a:t>ZC{</a:t>
            </a:r>
            <a:r>
              <a:rPr lang="en-US" sz="1800" b="0" i="0" dirty="0" err="1">
                <a:effectLst/>
                <a:latin typeface="Menlo"/>
              </a:rPr>
              <a:t>sensor_idx</a:t>
            </a:r>
            <a:r>
              <a:rPr lang="en-US" sz="1800" b="0" i="0" dirty="0">
                <a:effectLst/>
                <a:latin typeface="Menlo"/>
              </a:rPr>
              <a:t>}(bin) = sum(diff(sign(</a:t>
            </a:r>
            <a:r>
              <a:rPr lang="en-US" sz="1800" b="0" i="0" dirty="0" err="1">
                <a:effectLst/>
                <a:latin typeface="Menlo"/>
              </a:rPr>
              <a:t>binData</a:t>
            </a:r>
            <a:r>
              <a:rPr lang="en-US" sz="1800" b="0" i="0" dirty="0">
                <a:effectLst/>
                <a:latin typeface="Menlo"/>
              </a:rPr>
              <a:t>))~=0);</a:t>
            </a:r>
          </a:p>
          <a:p>
            <a:r>
              <a:rPr lang="en-US" sz="1800" b="0" i="0" dirty="0">
                <a:effectLst/>
                <a:latin typeface="Menlo"/>
              </a:rPr>
              <a:t>WL{</a:t>
            </a:r>
            <a:r>
              <a:rPr lang="en-US" sz="1800" b="0" i="0" dirty="0" err="1">
                <a:effectLst/>
                <a:latin typeface="Menlo"/>
              </a:rPr>
              <a:t>sensor_idx</a:t>
            </a:r>
            <a:r>
              <a:rPr lang="en-US" sz="1800" b="0" i="0" dirty="0">
                <a:effectLst/>
                <a:latin typeface="Menlo"/>
              </a:rPr>
              <a:t>}(bin) = sum(abs(diff(</a:t>
            </a:r>
            <a:r>
              <a:rPr lang="en-US" sz="1800" b="0" i="0" dirty="0" err="1">
                <a:effectLst/>
                <a:latin typeface="Menlo"/>
              </a:rPr>
              <a:t>binData</a:t>
            </a:r>
            <a:r>
              <a:rPr lang="en-US" sz="1800" b="0" i="0" dirty="0">
                <a:effectLst/>
                <a:latin typeface="Menlo"/>
              </a:rPr>
              <a:t>)));</a:t>
            </a: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Calculate </a:t>
            </a:r>
            <a:r>
              <a:rPr lang="en-US" sz="1800" b="0" i="0" dirty="0" err="1">
                <a:solidFill>
                  <a:srgbClr val="008013"/>
                </a:solidFill>
                <a:effectLst/>
                <a:latin typeface="Menlo"/>
              </a:rPr>
              <a:t>feature_time</a:t>
            </a:r>
            <a:r>
              <a:rPr lang="en-US" sz="1800" b="0" i="0" dirty="0">
                <a:solidFill>
                  <a:srgbClr val="008013"/>
                </a:solidFill>
                <a:effectLst/>
                <a:latin typeface="Menlo"/>
              </a:rPr>
              <a:t> based on the actual number of bins calculated</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 </a:t>
            </a:r>
            <a:r>
              <a:rPr lang="en-US" sz="1800" b="0" i="0" dirty="0">
                <a:solidFill>
                  <a:srgbClr val="008013"/>
                </a:solidFill>
                <a:effectLst/>
                <a:latin typeface="Menlo"/>
              </a:rPr>
              <a:t>% Center time in each bin</a:t>
            </a:r>
            <a:endParaRPr lang="en-US" sz="1800" b="0" i="0" dirty="0">
              <a:effectLst/>
              <a:latin typeface="Menlo"/>
            </a:endParaRP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 test for single feature (MAV)</a:t>
            </a:r>
            <a:endParaRPr lang="en-US" sz="1800" b="0" i="0" dirty="0">
              <a:effectLst/>
              <a:latin typeface="Menlo"/>
            </a:endParaRPr>
          </a:p>
          <a:p>
            <a:r>
              <a:rPr lang="en-US" sz="1800" b="0" i="0" dirty="0" err="1">
                <a:effectLst/>
                <a:latin typeface="Menlo"/>
              </a:rPr>
              <a:t>numBins</a:t>
            </a:r>
            <a:r>
              <a:rPr lang="en-US" sz="1800" b="0" i="0" dirty="0">
                <a:effectLst/>
                <a:latin typeface="Menlo"/>
              </a:rPr>
              <a:t> = min([length(MAV{1}), length(MAV{2})]); </a:t>
            </a:r>
            <a:r>
              <a:rPr lang="en-US" sz="1800" b="0" i="0" dirty="0">
                <a:solidFill>
                  <a:srgbClr val="008013"/>
                </a:solidFill>
                <a:effectLst/>
                <a:latin typeface="Menlo"/>
              </a:rPr>
              <a:t>% Use the smaller number of bins if different</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Trim the feature vectors if necessary</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Debugging prints</a:t>
            </a:r>
            <a:endParaRPr lang="en-US" sz="1800" b="0" i="0" dirty="0">
              <a:effectLst/>
              <a:latin typeface="Menlo"/>
            </a:endParaRP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a:t>
            </a:r>
            <a:r>
              <a:rPr lang="en-US" sz="1800" b="0" i="0" dirty="0" err="1">
                <a:solidFill>
                  <a:srgbClr val="A709F5"/>
                </a:solidFill>
                <a:effectLst/>
                <a:latin typeface="Menlo"/>
              </a:rPr>
              <a:t>feature_time</a:t>
            </a:r>
            <a:r>
              <a:rPr lang="en-US" sz="1800" b="0" i="0" dirty="0">
                <a:solidFill>
                  <a:srgbClr val="A709F5"/>
                </a:solidFill>
                <a:effectLst/>
                <a:latin typeface="Menlo"/>
              </a:rPr>
              <a:t>: '</a:t>
            </a:r>
            <a:r>
              <a:rPr lang="en-US" sz="1800" b="0" i="0" dirty="0">
                <a:effectLst/>
                <a:latin typeface="Menlo"/>
              </a:rPr>
              <a:t>, num2str(length(</a:t>
            </a:r>
            <a:r>
              <a:rPr lang="en-US" sz="1800" b="0" i="0" dirty="0" err="1">
                <a:effectLst/>
                <a:latin typeface="Menlo"/>
              </a:rPr>
              <a:t>feature_time</a:t>
            </a:r>
            <a:r>
              <a:rPr lang="en-US" sz="1800" b="0" i="0" dirty="0">
                <a:effectLst/>
                <a:latin typeface="Menlo"/>
              </a:rPr>
              <a:t>))]);</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MAV{1}: '</a:t>
            </a:r>
            <a:r>
              <a:rPr lang="en-US" sz="1800" b="0" i="0" dirty="0">
                <a:effectLst/>
                <a:latin typeface="Menlo"/>
              </a:rPr>
              <a:t>, num2str(length(MAV{1}))]);</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MAV{2}: '</a:t>
            </a:r>
            <a:r>
              <a:rPr lang="en-US" sz="1800" b="0" i="0" dirty="0">
                <a:effectLst/>
                <a:latin typeface="Menlo"/>
              </a:rPr>
              <a:t>, num2str(length(MAV{2}))]);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Now plot the features with the corrected lengths</a:t>
            </a:r>
            <a:endParaRPr lang="en-US" sz="1800" b="0" i="0" dirty="0">
              <a:effectLst/>
              <a:latin typeface="Menlo"/>
            </a:endParaRPr>
          </a:p>
          <a:p>
            <a:r>
              <a:rPr lang="en-US" sz="1800" b="0" i="0" dirty="0">
                <a:effectLst/>
                <a:latin typeface="Menlo"/>
              </a:rPr>
              <a:t>figure;</a:t>
            </a:r>
          </a:p>
          <a:p>
            <a:r>
              <a:rPr lang="en-US" sz="1800" b="0" i="0" dirty="0">
                <a:effectLst/>
                <a:latin typeface="Menlo"/>
              </a:rPr>
              <a:t>title(</a:t>
            </a:r>
            <a:r>
              <a:rPr lang="en-US" sz="1800" b="0" i="0" dirty="0">
                <a:solidFill>
                  <a:srgbClr val="A709F5"/>
                </a:solidFill>
                <a:effectLst/>
                <a:latin typeface="Menlo"/>
              </a:rPr>
              <a:t>'Feature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 for Sensor 1 and Sensor 2</a:t>
            </a:r>
            <a:endParaRPr lang="en-US" sz="1800" b="0" i="0" dirty="0">
              <a:effectLst/>
              <a:latin typeface="Menlo"/>
            </a:endParaRP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r>
              <a:rPr lang="en-US" sz="1800" b="0" i="0" dirty="0">
                <a:solidFill>
                  <a:srgbClr val="A709F5"/>
                </a:solidFill>
                <a:effectLst/>
                <a:latin typeface="Menlo"/>
              </a:rPr>
              <a:t>'Sensor 1'</a:t>
            </a:r>
            <a:r>
              <a:rPr lang="en-US" sz="1800" b="0" i="0" dirty="0">
                <a:effectLst/>
                <a:latin typeface="Menlo"/>
              </a:rPr>
              <a:t>, </a:t>
            </a:r>
            <a:r>
              <a:rPr lang="en-US" sz="1800" b="0" i="0" dirty="0">
                <a:solidFill>
                  <a:srgbClr val="A709F5"/>
                </a:solidFill>
                <a:effectLst/>
                <a:latin typeface="Menlo"/>
              </a:rPr>
              <a:t>'Sensor 2'</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for all features</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Determine the smallest number of bins across all sensors and features</a:t>
            </a:r>
            <a:endParaRPr lang="en-US" sz="1800" b="0" i="0" dirty="0">
              <a:effectLst/>
              <a:latin typeface="Menlo"/>
            </a:endParaRPr>
          </a:p>
          <a:p>
            <a:r>
              <a:rPr lang="en-US" sz="1800" b="0" i="0" dirty="0" err="1">
                <a:effectLst/>
                <a:latin typeface="Menlo"/>
              </a:rPr>
              <a:t>numBins</a:t>
            </a:r>
            <a:r>
              <a:rPr lang="en-US" sz="1800" b="0" i="0" dirty="0">
                <a:effectLst/>
                <a:latin typeface="Menlo"/>
              </a:rPr>
              <a:t> = min([</a:t>
            </a:r>
          </a:p>
          <a:p>
            <a:r>
              <a:rPr lang="en-US" sz="1800" b="0" i="0" dirty="0">
                <a:effectLst/>
                <a:latin typeface="Menlo"/>
              </a:rPr>
              <a:t>length(MAV{1}), length(MAV{2}),</a:t>
            </a:r>
          </a:p>
          <a:p>
            <a:r>
              <a:rPr lang="en-US" sz="1800" b="0" i="0" dirty="0">
                <a:effectLst/>
                <a:latin typeface="Menlo"/>
              </a:rPr>
              <a:t>length(SSC{1}), length(SSC{2}),</a:t>
            </a:r>
          </a:p>
          <a:p>
            <a:r>
              <a:rPr lang="en-US" sz="1800" b="0" i="0" dirty="0">
                <a:effectLst/>
                <a:latin typeface="Menlo"/>
              </a:rPr>
              <a:t>length(ZC{1}), length(ZC{2}),</a:t>
            </a:r>
          </a:p>
          <a:p>
            <a:r>
              <a:rPr lang="en-US" sz="1800" b="0" i="0" dirty="0">
                <a:effectLst/>
                <a:latin typeface="Menlo"/>
              </a:rPr>
              <a:t>length(WL{1}), length(WL{2})</a:t>
            </a:r>
          </a:p>
          <a:p>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feature vectors to have the same number of elements</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r>
              <a:rPr lang="en-US" sz="1800" b="0" i="0" dirty="0">
                <a:effectLst/>
                <a:latin typeface="Menlo"/>
              </a:rPr>
              <a:t>SSC{1} = SSC{1}(1:numBins);</a:t>
            </a:r>
          </a:p>
          <a:p>
            <a:r>
              <a:rPr lang="en-US" sz="1800" b="0" i="0" dirty="0">
                <a:effectLst/>
                <a:latin typeface="Menlo"/>
              </a:rPr>
              <a:t>SSC{2} = SSC{2}(1:numBins);</a:t>
            </a:r>
          </a:p>
          <a:p>
            <a:r>
              <a:rPr lang="en-US" sz="1800" b="0" i="0" dirty="0">
                <a:effectLst/>
                <a:latin typeface="Menlo"/>
              </a:rPr>
              <a:t>ZC{1} = ZC{1}(1:numBins);</a:t>
            </a:r>
          </a:p>
          <a:p>
            <a:r>
              <a:rPr lang="en-US" sz="1800" b="0" i="0" dirty="0">
                <a:effectLst/>
                <a:latin typeface="Menlo"/>
              </a:rPr>
              <a:t>ZC{2} = ZC{2}(1:numBins);</a:t>
            </a:r>
          </a:p>
          <a:p>
            <a:r>
              <a:rPr lang="en-US" sz="1800" b="0" i="0" dirty="0">
                <a:effectLst/>
                <a:latin typeface="Menlo"/>
              </a:rPr>
              <a:t>WL{1} = WL{1}(1:numBins);</a:t>
            </a:r>
          </a:p>
          <a:p>
            <a:r>
              <a:rPr lang="en-US" sz="1800" b="0" i="0" dirty="0">
                <a:effectLst/>
                <a:latin typeface="Menlo"/>
              </a:rPr>
              <a:t>WL{2} = WL{2}(1:numBins);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a:t>
            </a:r>
            <a:r>
              <a:rPr lang="en-US" sz="1800" b="0" i="0" dirty="0" err="1">
                <a:solidFill>
                  <a:srgbClr val="008013"/>
                </a:solidFill>
                <a:effectLst/>
                <a:latin typeface="Menlo"/>
              </a:rPr>
              <a:t>feature_time</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extracted features </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effectLst/>
                <a:latin typeface="Menlo"/>
              </a:rPr>
              <a:t>figure;</a:t>
            </a:r>
          </a:p>
          <a:p>
            <a:r>
              <a:rPr lang="en-US" sz="1800" b="0" i="0" dirty="0">
                <a:effectLst/>
                <a:latin typeface="Menlo"/>
              </a:rPr>
              <a:t>t = </a:t>
            </a:r>
            <a:r>
              <a:rPr lang="en-US" sz="1800" b="0" i="0" dirty="0" err="1">
                <a:effectLst/>
                <a:latin typeface="Menlo"/>
              </a:rPr>
              <a:t>tiledlayout</a:t>
            </a:r>
            <a:r>
              <a:rPr lang="en-US" sz="1800" b="0" i="0" dirty="0">
                <a:effectLst/>
                <a:latin typeface="Menlo"/>
              </a:rPr>
              <a:t>(4,1);</a:t>
            </a:r>
          </a:p>
          <a:p>
            <a:r>
              <a:rPr lang="en-US" sz="1800" b="0" i="0" dirty="0">
                <a:effectLst/>
                <a:latin typeface="Menlo"/>
              </a:rPr>
              <a:t>title(</a:t>
            </a:r>
            <a:r>
              <a:rPr lang="en-US" sz="1800" b="0" i="0" dirty="0" err="1">
                <a:effectLst/>
                <a:latin typeface="Menlo"/>
              </a:rPr>
              <a:t>t,</a:t>
            </a:r>
            <a:r>
              <a:rPr lang="en-US" sz="1800" b="0" i="0" dirty="0" err="1">
                <a:solidFill>
                  <a:srgbClr val="A709F5"/>
                </a:solidFill>
                <a:effectLst/>
                <a:latin typeface="Menlo"/>
              </a:rPr>
              <a:t>'Feature</a:t>
            </a:r>
            <a:r>
              <a:rPr lang="en-US" sz="1800" b="0" i="0" dirty="0">
                <a:solidFill>
                  <a:srgbClr val="A709F5"/>
                </a:solidFill>
                <a:effectLst/>
                <a:latin typeface="Menlo"/>
              </a:rPr>
              <a:t>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MAV'</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MAV'</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Slope Sign Changes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SSC'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SSC'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'Slope Sign Changes (SSC)'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'SSC'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Zero Crossings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ZC'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ZC'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'Zero Crossings (ZC)'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'ZC'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Waveform Length</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WL'</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WL'</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'Waveform Length (WL)'</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'WL'</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450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8013"/>
                </a:solidFill>
                <a:effectLst/>
                <a:latin typeface="Menlo"/>
              </a:rPr>
              <a:t>%% 4) Graph Mean Absolute Value, Slope Sign Change, Zero Crossings, Waveform Length value for the 50ms bin size and 2 EMG sensors in one posture ('</a:t>
            </a:r>
            <a:r>
              <a:rPr lang="en-US" sz="1800" b="0" i="0" dirty="0" err="1">
                <a:solidFill>
                  <a:srgbClr val="008013"/>
                </a:solidFill>
                <a:effectLst/>
                <a:latin typeface="Menlo"/>
              </a:rPr>
              <a:t>HO_train.mat</a:t>
            </a:r>
            <a:r>
              <a:rPr lang="en-US" sz="1800" b="0" i="0" dirty="0">
                <a:solidFill>
                  <a:srgbClr val="008013"/>
                </a:solidFill>
                <a:effectLst/>
                <a:latin typeface="Menlo"/>
              </a:rPr>
              <a:t>')</a:t>
            </a:r>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Prepare the data for feature extraction</a:t>
            </a:r>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Set the bin size to 50ms</a:t>
            </a:r>
            <a:endParaRPr lang="en-US" sz="1800" b="0" i="0" dirty="0">
              <a:effectLst/>
              <a:latin typeface="Menlo"/>
            </a:endParaRPr>
          </a:p>
          <a:p>
            <a:r>
              <a:rPr lang="en-US" sz="1800" b="0" i="0" dirty="0" err="1">
                <a:effectLst/>
                <a:latin typeface="Menlo"/>
              </a:rPr>
              <a:t>binSize</a:t>
            </a:r>
            <a:r>
              <a:rPr lang="en-US" sz="1800" b="0" i="0" dirty="0">
                <a:effectLst/>
                <a:latin typeface="Menlo"/>
              </a:rPr>
              <a:t> = 0.050; </a:t>
            </a:r>
            <a:r>
              <a:rPr lang="en-US" sz="1800" b="0" i="0" dirty="0">
                <a:solidFill>
                  <a:srgbClr val="008013"/>
                </a:solidFill>
                <a:effectLst/>
                <a:latin typeface="Menlo"/>
              </a:rPr>
              <a:t>% 50 </a:t>
            </a:r>
            <a:r>
              <a:rPr lang="en-US" sz="1800" b="0" i="0" dirty="0" err="1">
                <a:solidFill>
                  <a:srgbClr val="008013"/>
                </a:solidFill>
                <a:effectLst/>
                <a:latin typeface="Menlo"/>
              </a:rPr>
              <a:t>ms</a:t>
            </a:r>
            <a:r>
              <a:rPr lang="en-US" sz="1800" b="0" i="0" dirty="0">
                <a:solidFill>
                  <a:srgbClr val="008013"/>
                </a:solidFill>
                <a:effectLst/>
                <a:latin typeface="Menlo"/>
              </a:rPr>
              <a:t> in seconds</a:t>
            </a:r>
            <a:endParaRPr lang="en-US" sz="1800" b="0" i="0" dirty="0">
              <a:effectLst/>
              <a:latin typeface="Menlo"/>
            </a:endParaRPr>
          </a:p>
          <a:p>
            <a:r>
              <a:rPr lang="en-US" sz="1800" b="0" i="0" dirty="0" err="1">
                <a:effectLst/>
                <a:latin typeface="Menlo"/>
              </a:rPr>
              <a:t>binSamples</a:t>
            </a:r>
            <a:r>
              <a:rPr lang="en-US" sz="1800" b="0" i="0" dirty="0">
                <a:effectLst/>
                <a:latin typeface="Menlo"/>
              </a:rPr>
              <a:t> = round(</a:t>
            </a:r>
            <a:r>
              <a:rPr lang="en-US" sz="1800" b="0" i="0" dirty="0" err="1">
                <a:effectLst/>
                <a:latin typeface="Menlo"/>
              </a:rPr>
              <a:t>binSize</a:t>
            </a:r>
            <a:r>
              <a:rPr lang="en-US" sz="1800" b="0" i="0" dirty="0">
                <a:effectLst/>
                <a:latin typeface="Menlo"/>
              </a:rPr>
              <a:t> * Fs); </a:t>
            </a:r>
            <a:r>
              <a:rPr lang="en-US" sz="1800" b="0" i="0" dirty="0">
                <a:solidFill>
                  <a:srgbClr val="008013"/>
                </a:solidFill>
                <a:effectLst/>
                <a:latin typeface="Menlo"/>
              </a:rPr>
              <a:t>% Convert bin size to number of samples per bin</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Initialize feature matrices</a:t>
            </a:r>
            <a:endParaRPr lang="en-US" sz="1800" b="0" i="0" dirty="0">
              <a:effectLst/>
              <a:latin typeface="Menlo"/>
            </a:endParaRPr>
          </a:p>
          <a:p>
            <a:r>
              <a:rPr lang="en-US" sz="1800" b="0" i="0" dirty="0">
                <a:effectLst/>
                <a:latin typeface="Menlo"/>
              </a:rPr>
              <a:t>MAV = cell(1, 2);</a:t>
            </a:r>
          </a:p>
          <a:p>
            <a:r>
              <a:rPr lang="en-US" sz="1800" b="0" i="0" dirty="0">
                <a:effectLst/>
                <a:latin typeface="Menlo"/>
              </a:rPr>
              <a:t>SSC = cell(1, 2);</a:t>
            </a:r>
          </a:p>
          <a:p>
            <a:r>
              <a:rPr lang="en-US" sz="1800" b="0" i="0" dirty="0">
                <a:effectLst/>
                <a:latin typeface="Menlo"/>
              </a:rPr>
              <a:t>ZC = cell(1, 2);</a:t>
            </a:r>
          </a:p>
          <a:p>
            <a:r>
              <a:rPr lang="en-US" sz="1800" b="0" i="0" dirty="0">
                <a:effectLst/>
                <a:latin typeface="Menlo"/>
              </a:rPr>
              <a:t>WL = cell(1, 2);</a:t>
            </a:r>
          </a:p>
          <a:p>
            <a:endParaRPr lang="en-US" sz="1800" b="0" i="0" dirty="0">
              <a:effectLst/>
              <a:latin typeface="Menlo"/>
            </a:endParaRPr>
          </a:p>
          <a:p>
            <a:r>
              <a:rPr lang="en-US" sz="1800" b="0" i="0" dirty="0">
                <a:solidFill>
                  <a:srgbClr val="008013"/>
                </a:solidFill>
                <a:effectLst/>
                <a:latin typeface="Menlo"/>
              </a:rPr>
              <a:t>% Define active data for HO train, sensor 1 and sensor 2</a:t>
            </a:r>
            <a:endParaRPr lang="en-US" sz="1800" b="0" i="0" dirty="0">
              <a:effectLst/>
              <a:latin typeface="Menlo"/>
            </a:endParaRPr>
          </a:p>
          <a:p>
            <a:r>
              <a:rPr lang="en-US" sz="1800" b="0" i="0" dirty="0">
                <a:effectLst/>
                <a:latin typeface="Menlo"/>
              </a:rPr>
              <a:t>active_data_s1s2 = {</a:t>
            </a:r>
            <a:r>
              <a:rPr lang="en-US" sz="1800" b="0" i="0" dirty="0" err="1">
                <a:effectLst/>
                <a:latin typeface="Menlo"/>
              </a:rPr>
              <a:t>active_data</a:t>
            </a:r>
            <a:r>
              <a:rPr lang="en-US" sz="1800" b="0" i="0" dirty="0">
                <a:effectLst/>
                <a:latin typeface="Menlo"/>
              </a:rPr>
              <a:t>, active_data_2};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Loop over the 'active' data in bins to calculate features for each sensor</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sensor_idx</a:t>
            </a:r>
            <a:r>
              <a:rPr lang="en-US" sz="1800" b="0" i="0" dirty="0">
                <a:effectLst/>
                <a:latin typeface="Menlo"/>
              </a:rPr>
              <a:t> = 1:2</a:t>
            </a:r>
          </a:p>
          <a:p>
            <a:r>
              <a:rPr lang="en-US" sz="1800" b="0" i="0" dirty="0" err="1">
                <a:effectLst/>
                <a:latin typeface="Menlo"/>
              </a:rPr>
              <a:t>active_data_sensor</a:t>
            </a:r>
            <a:r>
              <a:rPr lang="en-US" sz="1800" b="0" i="0" dirty="0">
                <a:effectLst/>
                <a:latin typeface="Menlo"/>
              </a:rPr>
              <a:t> = active_data_s1s2{</a:t>
            </a:r>
            <a:r>
              <a:rPr lang="en-US" sz="1800" b="0" i="0" dirty="0" err="1">
                <a:effectLst/>
                <a:latin typeface="Menlo"/>
              </a:rPr>
              <a:t>sensor_idx</a:t>
            </a:r>
            <a:r>
              <a:rPr lang="en-US" sz="1800" b="0" i="0" dirty="0">
                <a:effectLst/>
                <a:latin typeface="Menlo"/>
              </a:rPr>
              <a:t>};</a:t>
            </a:r>
          </a:p>
          <a:p>
            <a:r>
              <a:rPr lang="en-US" sz="1800" b="0" i="0" dirty="0">
                <a:solidFill>
                  <a:srgbClr val="008013"/>
                </a:solidFill>
                <a:effectLst/>
                <a:latin typeface="Menlo"/>
              </a:rPr>
              <a:t>% Determine the number of full bins we can calculate</a:t>
            </a:r>
            <a:endParaRPr lang="en-US" sz="1800" b="0" i="0" dirty="0">
              <a:effectLst/>
              <a:latin typeface="Menlo"/>
            </a:endParaRPr>
          </a:p>
          <a:p>
            <a:r>
              <a:rPr lang="en-US" sz="1800" b="0" i="0" dirty="0" err="1">
                <a:effectLst/>
                <a:latin typeface="Menlo"/>
              </a:rPr>
              <a:t>numBins</a:t>
            </a:r>
            <a:r>
              <a:rPr lang="en-US" sz="1800" b="0" i="0" dirty="0">
                <a:effectLst/>
                <a:latin typeface="Menlo"/>
              </a:rPr>
              <a:t> = floor(length(</a:t>
            </a:r>
            <a:r>
              <a:rPr lang="en-US" sz="1800" b="0" i="0" dirty="0" err="1">
                <a:effectLst/>
                <a:latin typeface="Menlo"/>
              </a:rPr>
              <a:t>active_data_sensor</a:t>
            </a:r>
            <a:r>
              <a:rPr lang="en-US" sz="1800" b="0" i="0" dirty="0">
                <a:effectLst/>
                <a:latin typeface="Menlo"/>
              </a:rPr>
              <a:t>) / </a:t>
            </a:r>
            <a:r>
              <a:rPr lang="en-US" sz="1800" b="0" i="0" dirty="0" err="1">
                <a:effectLst/>
                <a:latin typeface="Menlo"/>
              </a:rPr>
              <a:t>binSamples</a:t>
            </a:r>
            <a:r>
              <a:rPr lang="en-US" sz="1800" b="0" i="0" dirty="0">
                <a:effectLst/>
                <a:latin typeface="Menlo"/>
              </a:rPr>
              <a:t>);</a:t>
            </a:r>
          </a:p>
          <a:p>
            <a:r>
              <a:rPr lang="en-US" sz="1800" b="0" i="0" dirty="0">
                <a:solidFill>
                  <a:srgbClr val="008013"/>
                </a:solidFill>
                <a:effectLst/>
                <a:latin typeface="Menlo"/>
              </a:rPr>
              <a:t>% Initialize the feature arrays for each sensor based on the number of bins</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ZC{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WL{</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solidFill>
                  <a:srgbClr val="0E00FF"/>
                </a:solidFill>
                <a:effectLst/>
                <a:latin typeface="Menlo"/>
              </a:rPr>
              <a:t>for </a:t>
            </a:r>
            <a:r>
              <a:rPr lang="en-US" sz="1800" b="0" i="0" dirty="0">
                <a:effectLst/>
                <a:latin typeface="Menlo"/>
              </a:rPr>
              <a:t>bin = 1:numBins</a:t>
            </a:r>
          </a:p>
          <a:p>
            <a:r>
              <a:rPr lang="en-US" sz="1800" b="0" i="0" dirty="0" err="1">
                <a:effectLst/>
                <a:latin typeface="Menlo"/>
              </a:rPr>
              <a:t>startIdx</a:t>
            </a:r>
            <a:r>
              <a:rPr lang="en-US" sz="1800" b="0" i="0" dirty="0">
                <a:effectLst/>
                <a:latin typeface="Menlo"/>
              </a:rPr>
              <a:t> = (bin - 1) * </a:t>
            </a:r>
            <a:r>
              <a:rPr lang="en-US" sz="1800" b="0" i="0" dirty="0" err="1">
                <a:effectLst/>
                <a:latin typeface="Menlo"/>
              </a:rPr>
              <a:t>binSamples</a:t>
            </a:r>
            <a:r>
              <a:rPr lang="en-US" sz="1800" b="0" i="0" dirty="0">
                <a:effectLst/>
                <a:latin typeface="Menlo"/>
              </a:rPr>
              <a:t> + 1;</a:t>
            </a:r>
          </a:p>
          <a:p>
            <a:r>
              <a:rPr lang="en-US" sz="1800" b="0" i="0" dirty="0" err="1">
                <a:effectLst/>
                <a:latin typeface="Menlo"/>
              </a:rPr>
              <a:t>endIdx</a:t>
            </a:r>
            <a:r>
              <a:rPr lang="en-US" sz="1800" b="0" i="0" dirty="0">
                <a:effectLst/>
                <a:latin typeface="Menlo"/>
              </a:rPr>
              <a:t> = bin * </a:t>
            </a:r>
            <a:r>
              <a:rPr lang="en-US" sz="1800" b="0" i="0" dirty="0" err="1">
                <a:effectLst/>
                <a:latin typeface="Menlo"/>
              </a:rPr>
              <a:t>binSamples</a:t>
            </a:r>
            <a:r>
              <a:rPr lang="en-US" sz="1800" b="0" i="0" dirty="0">
                <a:effectLst/>
                <a:latin typeface="Menlo"/>
              </a:rPr>
              <a:t>;</a:t>
            </a:r>
          </a:p>
          <a:p>
            <a:r>
              <a:rPr lang="en-US" sz="1800" b="0" i="0" dirty="0" err="1">
                <a:effectLst/>
                <a:latin typeface="Menlo"/>
              </a:rPr>
              <a:t>binData</a:t>
            </a:r>
            <a:r>
              <a:rPr lang="en-US" sz="1800" b="0" i="0" dirty="0">
                <a:effectLst/>
                <a:latin typeface="Menlo"/>
              </a:rPr>
              <a:t> = </a:t>
            </a:r>
            <a:r>
              <a:rPr lang="en-US" sz="1800" b="0" i="0" dirty="0" err="1">
                <a:effectLst/>
                <a:latin typeface="Menlo"/>
              </a:rPr>
              <a:t>active_data_sensor</a:t>
            </a:r>
            <a:r>
              <a:rPr lang="en-US" sz="1800" b="0" i="0" dirty="0">
                <a:effectLst/>
                <a:latin typeface="Menlo"/>
              </a:rPr>
              <a:t>(</a:t>
            </a:r>
            <a:r>
              <a:rPr lang="en-US" sz="1800" b="0" i="0" dirty="0" err="1">
                <a:effectLst/>
                <a:latin typeface="Menlo"/>
              </a:rPr>
              <a:t>startIdx:endIdx</a:t>
            </a:r>
            <a:r>
              <a:rPr lang="en-US" sz="1800" b="0" i="0" dirty="0">
                <a:effectLst/>
                <a:latin typeface="Menlo"/>
              </a:rPr>
              <a:t>);</a:t>
            </a:r>
          </a:p>
          <a:p>
            <a:r>
              <a:rPr lang="en-US" sz="1800" b="0" i="0" dirty="0">
                <a:solidFill>
                  <a:srgbClr val="008013"/>
                </a:solidFill>
                <a:effectLst/>
                <a:latin typeface="Menlo"/>
              </a:rPr>
              <a:t>% Calculate features for each bin</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}(bin) = mean(abs(</a:t>
            </a:r>
            <a:r>
              <a:rPr lang="en-US" sz="1800" b="0" i="0" dirty="0" err="1">
                <a:effectLst/>
                <a:latin typeface="Menlo"/>
              </a:rPr>
              <a:t>binData</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}(bin) = sum(diff(sign(diff(</a:t>
            </a:r>
            <a:r>
              <a:rPr lang="en-US" sz="1800" b="0" i="0" dirty="0" err="1">
                <a:effectLst/>
                <a:latin typeface="Menlo"/>
              </a:rPr>
              <a:t>binData</a:t>
            </a:r>
            <a:r>
              <a:rPr lang="en-US" sz="1800" b="0" i="0" dirty="0">
                <a:effectLst/>
                <a:latin typeface="Menlo"/>
              </a:rPr>
              <a:t>)))~=0);</a:t>
            </a:r>
          </a:p>
          <a:p>
            <a:r>
              <a:rPr lang="en-US" sz="1800" b="0" i="0" dirty="0">
                <a:effectLst/>
                <a:latin typeface="Menlo"/>
              </a:rPr>
              <a:t>ZC{</a:t>
            </a:r>
            <a:r>
              <a:rPr lang="en-US" sz="1800" b="0" i="0" dirty="0" err="1">
                <a:effectLst/>
                <a:latin typeface="Menlo"/>
              </a:rPr>
              <a:t>sensor_idx</a:t>
            </a:r>
            <a:r>
              <a:rPr lang="en-US" sz="1800" b="0" i="0" dirty="0">
                <a:effectLst/>
                <a:latin typeface="Menlo"/>
              </a:rPr>
              <a:t>}(bin) = sum(diff(sign(</a:t>
            </a:r>
            <a:r>
              <a:rPr lang="en-US" sz="1800" b="0" i="0" dirty="0" err="1">
                <a:effectLst/>
                <a:latin typeface="Menlo"/>
              </a:rPr>
              <a:t>binData</a:t>
            </a:r>
            <a:r>
              <a:rPr lang="en-US" sz="1800" b="0" i="0" dirty="0">
                <a:effectLst/>
                <a:latin typeface="Menlo"/>
              </a:rPr>
              <a:t>))~=0);</a:t>
            </a:r>
          </a:p>
          <a:p>
            <a:r>
              <a:rPr lang="en-US" sz="1800" b="0" i="0" dirty="0">
                <a:effectLst/>
                <a:latin typeface="Menlo"/>
              </a:rPr>
              <a:t>WL{</a:t>
            </a:r>
            <a:r>
              <a:rPr lang="en-US" sz="1800" b="0" i="0" dirty="0" err="1">
                <a:effectLst/>
                <a:latin typeface="Menlo"/>
              </a:rPr>
              <a:t>sensor_idx</a:t>
            </a:r>
            <a:r>
              <a:rPr lang="en-US" sz="1800" b="0" i="0" dirty="0">
                <a:effectLst/>
                <a:latin typeface="Menlo"/>
              </a:rPr>
              <a:t>}(bin) = sum(abs(diff(</a:t>
            </a:r>
            <a:r>
              <a:rPr lang="en-US" sz="1800" b="0" i="0" dirty="0" err="1">
                <a:effectLst/>
                <a:latin typeface="Menlo"/>
              </a:rPr>
              <a:t>binData</a:t>
            </a:r>
            <a:r>
              <a:rPr lang="en-US" sz="1800" b="0" i="0" dirty="0">
                <a:effectLst/>
                <a:latin typeface="Menlo"/>
              </a:rPr>
              <a:t>)));</a:t>
            </a: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Calculate </a:t>
            </a:r>
            <a:r>
              <a:rPr lang="en-US" sz="1800" b="0" i="0" dirty="0" err="1">
                <a:solidFill>
                  <a:srgbClr val="008013"/>
                </a:solidFill>
                <a:effectLst/>
                <a:latin typeface="Menlo"/>
              </a:rPr>
              <a:t>feature_time</a:t>
            </a:r>
            <a:r>
              <a:rPr lang="en-US" sz="1800" b="0" i="0" dirty="0">
                <a:solidFill>
                  <a:srgbClr val="008013"/>
                </a:solidFill>
                <a:effectLst/>
                <a:latin typeface="Menlo"/>
              </a:rPr>
              <a:t> based on the actual number of bins calculated</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 </a:t>
            </a:r>
            <a:r>
              <a:rPr lang="en-US" sz="1800" b="0" i="0" dirty="0">
                <a:solidFill>
                  <a:srgbClr val="008013"/>
                </a:solidFill>
                <a:effectLst/>
                <a:latin typeface="Menlo"/>
              </a:rPr>
              <a:t>% Center time in each bin</a:t>
            </a:r>
            <a:endParaRPr lang="en-US" sz="1800" b="0" i="0" dirty="0">
              <a:effectLst/>
              <a:latin typeface="Menlo"/>
            </a:endParaRP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 test for single feature (MAV)</a:t>
            </a:r>
            <a:endParaRPr lang="en-US" sz="1800" b="0" i="0" dirty="0">
              <a:effectLst/>
              <a:latin typeface="Menlo"/>
            </a:endParaRPr>
          </a:p>
          <a:p>
            <a:r>
              <a:rPr lang="en-US" sz="1800" b="0" i="0" dirty="0" err="1">
                <a:effectLst/>
                <a:latin typeface="Menlo"/>
              </a:rPr>
              <a:t>numBins</a:t>
            </a:r>
            <a:r>
              <a:rPr lang="en-US" sz="1800" b="0" i="0" dirty="0">
                <a:effectLst/>
                <a:latin typeface="Menlo"/>
              </a:rPr>
              <a:t> = min([length(MAV{1}), length(MAV{2})]); </a:t>
            </a:r>
            <a:r>
              <a:rPr lang="en-US" sz="1800" b="0" i="0" dirty="0">
                <a:solidFill>
                  <a:srgbClr val="008013"/>
                </a:solidFill>
                <a:effectLst/>
                <a:latin typeface="Menlo"/>
              </a:rPr>
              <a:t>% Use the smaller number of bins if different</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Trim the feature vectors if necessary</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Debugging prints</a:t>
            </a:r>
            <a:endParaRPr lang="en-US" sz="1800" b="0" i="0" dirty="0">
              <a:effectLst/>
              <a:latin typeface="Menlo"/>
            </a:endParaRP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a:t>
            </a:r>
            <a:r>
              <a:rPr lang="en-US" sz="1800" b="0" i="0" dirty="0" err="1">
                <a:solidFill>
                  <a:srgbClr val="A709F5"/>
                </a:solidFill>
                <a:effectLst/>
                <a:latin typeface="Menlo"/>
              </a:rPr>
              <a:t>feature_time</a:t>
            </a:r>
            <a:r>
              <a:rPr lang="en-US" sz="1800" b="0" i="0" dirty="0">
                <a:solidFill>
                  <a:srgbClr val="A709F5"/>
                </a:solidFill>
                <a:effectLst/>
                <a:latin typeface="Menlo"/>
              </a:rPr>
              <a:t>: '</a:t>
            </a:r>
            <a:r>
              <a:rPr lang="en-US" sz="1800" b="0" i="0" dirty="0">
                <a:effectLst/>
                <a:latin typeface="Menlo"/>
              </a:rPr>
              <a:t>, num2str(length(</a:t>
            </a:r>
            <a:r>
              <a:rPr lang="en-US" sz="1800" b="0" i="0" dirty="0" err="1">
                <a:effectLst/>
                <a:latin typeface="Menlo"/>
              </a:rPr>
              <a:t>feature_time</a:t>
            </a:r>
            <a:r>
              <a:rPr lang="en-US" sz="1800" b="0" i="0" dirty="0">
                <a:effectLst/>
                <a:latin typeface="Menlo"/>
              </a:rPr>
              <a:t>))]);</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MAV{1}: '</a:t>
            </a:r>
            <a:r>
              <a:rPr lang="en-US" sz="1800" b="0" i="0" dirty="0">
                <a:effectLst/>
                <a:latin typeface="Menlo"/>
              </a:rPr>
              <a:t>, num2str(length(MAV{1}))]);</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MAV{2}: '</a:t>
            </a:r>
            <a:r>
              <a:rPr lang="en-US" sz="1800" b="0" i="0" dirty="0">
                <a:effectLst/>
                <a:latin typeface="Menlo"/>
              </a:rPr>
              <a:t>, num2str(length(MAV{2}))]);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Now plot the features with the corrected lengths</a:t>
            </a:r>
            <a:endParaRPr lang="en-US" sz="1800" b="0" i="0" dirty="0">
              <a:effectLst/>
              <a:latin typeface="Menlo"/>
            </a:endParaRPr>
          </a:p>
          <a:p>
            <a:r>
              <a:rPr lang="en-US" sz="1800" b="0" i="0" dirty="0">
                <a:effectLst/>
                <a:latin typeface="Menlo"/>
              </a:rPr>
              <a:t>figure;</a:t>
            </a:r>
          </a:p>
          <a:p>
            <a:r>
              <a:rPr lang="en-US" sz="1800" b="0" i="0" dirty="0">
                <a:effectLst/>
                <a:latin typeface="Menlo"/>
              </a:rPr>
              <a:t>title(</a:t>
            </a:r>
            <a:r>
              <a:rPr lang="en-US" sz="1800" b="0" i="0" dirty="0">
                <a:solidFill>
                  <a:srgbClr val="A709F5"/>
                </a:solidFill>
                <a:effectLst/>
                <a:latin typeface="Menlo"/>
              </a:rPr>
              <a:t>'Feature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 for Sensor 1 and Sensor 2</a:t>
            </a:r>
            <a:endParaRPr lang="en-US" sz="1800" b="0" i="0" dirty="0">
              <a:effectLst/>
              <a:latin typeface="Menlo"/>
            </a:endParaRP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r>
              <a:rPr lang="en-US" sz="1800" b="0" i="0" dirty="0">
                <a:solidFill>
                  <a:srgbClr val="A709F5"/>
                </a:solidFill>
                <a:effectLst/>
                <a:latin typeface="Menlo"/>
              </a:rPr>
              <a:t>'Sensor 1'</a:t>
            </a:r>
            <a:r>
              <a:rPr lang="en-US" sz="1800" b="0" i="0" dirty="0">
                <a:effectLst/>
                <a:latin typeface="Menlo"/>
              </a:rPr>
              <a:t>, </a:t>
            </a:r>
            <a:r>
              <a:rPr lang="en-US" sz="1800" b="0" i="0" dirty="0">
                <a:solidFill>
                  <a:srgbClr val="A709F5"/>
                </a:solidFill>
                <a:effectLst/>
                <a:latin typeface="Menlo"/>
              </a:rPr>
              <a:t>'Sensor 2'</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for all features</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Determine the smallest number of bins across all sensors and features</a:t>
            </a:r>
            <a:endParaRPr lang="en-US" sz="1800" b="0" i="0" dirty="0">
              <a:effectLst/>
              <a:latin typeface="Menlo"/>
            </a:endParaRPr>
          </a:p>
          <a:p>
            <a:r>
              <a:rPr lang="en-US" sz="1800" b="0" i="0" dirty="0" err="1">
                <a:effectLst/>
                <a:latin typeface="Menlo"/>
              </a:rPr>
              <a:t>numBins</a:t>
            </a:r>
            <a:r>
              <a:rPr lang="en-US" sz="1800" b="0" i="0" dirty="0">
                <a:effectLst/>
                <a:latin typeface="Menlo"/>
              </a:rPr>
              <a:t> = min([</a:t>
            </a:r>
          </a:p>
          <a:p>
            <a:r>
              <a:rPr lang="en-US" sz="1800" b="0" i="0" dirty="0">
                <a:effectLst/>
                <a:latin typeface="Menlo"/>
              </a:rPr>
              <a:t>length(MAV{1}), length(MAV{2}),</a:t>
            </a:r>
          </a:p>
          <a:p>
            <a:r>
              <a:rPr lang="en-US" sz="1800" b="0" i="0" dirty="0">
                <a:effectLst/>
                <a:latin typeface="Menlo"/>
              </a:rPr>
              <a:t>length(SSC{1}), length(SSC{2}),</a:t>
            </a:r>
          </a:p>
          <a:p>
            <a:r>
              <a:rPr lang="en-US" sz="1800" b="0" i="0" dirty="0">
                <a:effectLst/>
                <a:latin typeface="Menlo"/>
              </a:rPr>
              <a:t>length(ZC{1}), length(ZC{2}),</a:t>
            </a:r>
          </a:p>
          <a:p>
            <a:r>
              <a:rPr lang="en-US" sz="1800" b="0" i="0" dirty="0">
                <a:effectLst/>
                <a:latin typeface="Menlo"/>
              </a:rPr>
              <a:t>length(WL{1}), length(WL{2})</a:t>
            </a:r>
          </a:p>
          <a:p>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feature vectors to have the same number of elements</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r>
              <a:rPr lang="en-US" sz="1800" b="0" i="0" dirty="0">
                <a:effectLst/>
                <a:latin typeface="Menlo"/>
              </a:rPr>
              <a:t>SSC{1} = SSC{1}(1:numBins);</a:t>
            </a:r>
          </a:p>
          <a:p>
            <a:r>
              <a:rPr lang="en-US" sz="1800" b="0" i="0" dirty="0">
                <a:effectLst/>
                <a:latin typeface="Menlo"/>
              </a:rPr>
              <a:t>SSC{2} = SSC{2}(1:numBins);</a:t>
            </a:r>
          </a:p>
          <a:p>
            <a:r>
              <a:rPr lang="en-US" sz="1800" b="0" i="0" dirty="0">
                <a:effectLst/>
                <a:latin typeface="Menlo"/>
              </a:rPr>
              <a:t>ZC{1} = ZC{1}(1:numBins);</a:t>
            </a:r>
          </a:p>
          <a:p>
            <a:r>
              <a:rPr lang="en-US" sz="1800" b="0" i="0" dirty="0">
                <a:effectLst/>
                <a:latin typeface="Menlo"/>
              </a:rPr>
              <a:t>ZC{2} = ZC{2}(1:numBins);</a:t>
            </a:r>
          </a:p>
          <a:p>
            <a:r>
              <a:rPr lang="en-US" sz="1800" b="0" i="0" dirty="0">
                <a:effectLst/>
                <a:latin typeface="Menlo"/>
              </a:rPr>
              <a:t>WL{1} = WL{1}(1:numBins);</a:t>
            </a:r>
          </a:p>
          <a:p>
            <a:r>
              <a:rPr lang="en-US" sz="1800" b="0" i="0" dirty="0">
                <a:effectLst/>
                <a:latin typeface="Menlo"/>
              </a:rPr>
              <a:t>WL{2} = WL{2}(1:numBins);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a:t>
            </a:r>
            <a:r>
              <a:rPr lang="en-US" sz="1800" b="0" i="0" dirty="0" err="1">
                <a:solidFill>
                  <a:srgbClr val="008013"/>
                </a:solidFill>
                <a:effectLst/>
                <a:latin typeface="Menlo"/>
              </a:rPr>
              <a:t>feature_time</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extracted features </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effectLst/>
                <a:latin typeface="Menlo"/>
              </a:rPr>
              <a:t>figure;</a:t>
            </a:r>
          </a:p>
          <a:p>
            <a:r>
              <a:rPr lang="en-US" sz="1800" b="0" i="0" dirty="0">
                <a:effectLst/>
                <a:latin typeface="Menlo"/>
              </a:rPr>
              <a:t>t = </a:t>
            </a:r>
            <a:r>
              <a:rPr lang="en-US" sz="1800" b="0" i="0" dirty="0" err="1">
                <a:effectLst/>
                <a:latin typeface="Menlo"/>
              </a:rPr>
              <a:t>tiledlayout</a:t>
            </a:r>
            <a:r>
              <a:rPr lang="en-US" sz="1800" b="0" i="0" dirty="0">
                <a:effectLst/>
                <a:latin typeface="Menlo"/>
              </a:rPr>
              <a:t>(4,1);</a:t>
            </a:r>
          </a:p>
          <a:p>
            <a:r>
              <a:rPr lang="en-US" sz="1800" b="0" i="0" dirty="0">
                <a:effectLst/>
                <a:latin typeface="Menlo"/>
              </a:rPr>
              <a:t>title(</a:t>
            </a:r>
            <a:r>
              <a:rPr lang="en-US" sz="1800" b="0" i="0" dirty="0" err="1">
                <a:effectLst/>
                <a:latin typeface="Menlo"/>
              </a:rPr>
              <a:t>t,</a:t>
            </a:r>
            <a:r>
              <a:rPr lang="en-US" sz="1800" b="0" i="0" dirty="0" err="1">
                <a:solidFill>
                  <a:srgbClr val="A709F5"/>
                </a:solidFill>
                <a:effectLst/>
                <a:latin typeface="Menlo"/>
              </a:rPr>
              <a:t>'Feature</a:t>
            </a:r>
            <a:r>
              <a:rPr lang="en-US" sz="1800" b="0" i="0" dirty="0">
                <a:solidFill>
                  <a:srgbClr val="A709F5"/>
                </a:solidFill>
                <a:effectLst/>
                <a:latin typeface="Menlo"/>
              </a:rPr>
              <a:t>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MAV'</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MAV'</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Slope Sign Changes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SSC'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SSC'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'Slope Sign Changes (SSC)'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'SSC'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Zero Crossings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ZC'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ZC'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'Zero Crossings (ZC)'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'ZC'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Waveform Length</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WL'</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WL'</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'Waveform Length (WL)'</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'WL'</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390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8013"/>
                </a:solidFill>
                <a:effectLst/>
                <a:latin typeface="Menlo"/>
              </a:rPr>
              <a:t>%% 4) Graph Mean Absolute Value, Slope Sign Change, Zero Crossings, Waveform Length value for the 50ms bin size and 2 EMG sensors in one posture ('</a:t>
            </a:r>
            <a:r>
              <a:rPr lang="en-US" sz="1800" b="0" i="0" dirty="0" err="1">
                <a:solidFill>
                  <a:srgbClr val="008013"/>
                </a:solidFill>
                <a:effectLst/>
                <a:latin typeface="Menlo"/>
              </a:rPr>
              <a:t>HO_train.mat</a:t>
            </a:r>
            <a:r>
              <a:rPr lang="en-US" sz="1800" b="0" i="0" dirty="0">
                <a:solidFill>
                  <a:srgbClr val="008013"/>
                </a:solidFill>
                <a:effectLst/>
                <a:latin typeface="Menlo"/>
              </a:rPr>
              <a:t>')</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Prepare the data for feature extraction</a:t>
            </a:r>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Set the bin size to 50ms</a:t>
            </a:r>
            <a:endParaRPr lang="en-US" sz="1800" b="0" i="0" dirty="0">
              <a:effectLst/>
              <a:latin typeface="Menlo"/>
            </a:endParaRPr>
          </a:p>
          <a:p>
            <a:r>
              <a:rPr lang="en-US" sz="1800" b="0" i="0" dirty="0" err="1">
                <a:effectLst/>
                <a:latin typeface="Menlo"/>
              </a:rPr>
              <a:t>binSize</a:t>
            </a:r>
            <a:r>
              <a:rPr lang="en-US" sz="1800" b="0" i="0" dirty="0">
                <a:effectLst/>
                <a:latin typeface="Menlo"/>
              </a:rPr>
              <a:t> = 0.050; </a:t>
            </a:r>
            <a:r>
              <a:rPr lang="en-US" sz="1800" b="0" i="0" dirty="0">
                <a:solidFill>
                  <a:srgbClr val="008013"/>
                </a:solidFill>
                <a:effectLst/>
                <a:latin typeface="Menlo"/>
              </a:rPr>
              <a:t>% 50 </a:t>
            </a:r>
            <a:r>
              <a:rPr lang="en-US" sz="1800" b="0" i="0" dirty="0" err="1">
                <a:solidFill>
                  <a:srgbClr val="008013"/>
                </a:solidFill>
                <a:effectLst/>
                <a:latin typeface="Menlo"/>
              </a:rPr>
              <a:t>ms</a:t>
            </a:r>
            <a:r>
              <a:rPr lang="en-US" sz="1800" b="0" i="0" dirty="0">
                <a:solidFill>
                  <a:srgbClr val="008013"/>
                </a:solidFill>
                <a:effectLst/>
                <a:latin typeface="Menlo"/>
              </a:rPr>
              <a:t> in seconds</a:t>
            </a:r>
            <a:endParaRPr lang="en-US" sz="1800" b="0" i="0" dirty="0">
              <a:effectLst/>
              <a:latin typeface="Menlo"/>
            </a:endParaRPr>
          </a:p>
          <a:p>
            <a:r>
              <a:rPr lang="en-US" sz="1800" b="0" i="0" dirty="0" err="1">
                <a:effectLst/>
                <a:latin typeface="Menlo"/>
              </a:rPr>
              <a:t>binSamples</a:t>
            </a:r>
            <a:r>
              <a:rPr lang="en-US" sz="1800" b="0" i="0" dirty="0">
                <a:effectLst/>
                <a:latin typeface="Menlo"/>
              </a:rPr>
              <a:t> = round(</a:t>
            </a:r>
            <a:r>
              <a:rPr lang="en-US" sz="1800" b="0" i="0" dirty="0" err="1">
                <a:effectLst/>
                <a:latin typeface="Menlo"/>
              </a:rPr>
              <a:t>binSize</a:t>
            </a:r>
            <a:r>
              <a:rPr lang="en-US" sz="1800" b="0" i="0" dirty="0">
                <a:effectLst/>
                <a:latin typeface="Menlo"/>
              </a:rPr>
              <a:t> * Fs); </a:t>
            </a:r>
            <a:r>
              <a:rPr lang="en-US" sz="1800" b="0" i="0" dirty="0">
                <a:solidFill>
                  <a:srgbClr val="008013"/>
                </a:solidFill>
                <a:effectLst/>
                <a:latin typeface="Menlo"/>
              </a:rPr>
              <a:t>% Convert bin size to number of samples per bin</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Initialize feature matrices</a:t>
            </a:r>
            <a:endParaRPr lang="en-US" sz="1800" b="0" i="0" dirty="0">
              <a:effectLst/>
              <a:latin typeface="Menlo"/>
            </a:endParaRPr>
          </a:p>
          <a:p>
            <a:r>
              <a:rPr lang="en-US" sz="1800" b="0" i="0" dirty="0">
                <a:effectLst/>
                <a:latin typeface="Menlo"/>
              </a:rPr>
              <a:t>MAV = cell(1, 2);</a:t>
            </a:r>
          </a:p>
          <a:p>
            <a:r>
              <a:rPr lang="en-US" sz="1800" b="0" i="0" dirty="0">
                <a:effectLst/>
                <a:latin typeface="Menlo"/>
              </a:rPr>
              <a:t>SSC = cell(1, 2);</a:t>
            </a:r>
          </a:p>
          <a:p>
            <a:r>
              <a:rPr lang="en-US" sz="1800" b="0" i="0" dirty="0">
                <a:effectLst/>
                <a:latin typeface="Menlo"/>
              </a:rPr>
              <a:t>ZC = cell(1, 2);</a:t>
            </a:r>
          </a:p>
          <a:p>
            <a:r>
              <a:rPr lang="en-US" sz="1800" b="0" i="0" dirty="0">
                <a:effectLst/>
                <a:latin typeface="Menlo"/>
              </a:rPr>
              <a:t>WL = cell(1, 2);</a:t>
            </a:r>
          </a:p>
          <a:p>
            <a:endParaRPr lang="en-US" sz="1800" b="0" i="0" dirty="0">
              <a:effectLst/>
              <a:latin typeface="Menlo"/>
            </a:endParaRPr>
          </a:p>
          <a:p>
            <a:r>
              <a:rPr lang="en-US" sz="1800" b="0" i="0" dirty="0">
                <a:solidFill>
                  <a:srgbClr val="008013"/>
                </a:solidFill>
                <a:effectLst/>
                <a:latin typeface="Menlo"/>
              </a:rPr>
              <a:t>% Define active data for HO train, sensor 1 and sensor 2</a:t>
            </a:r>
            <a:endParaRPr lang="en-US" sz="1800" b="0" i="0" dirty="0">
              <a:effectLst/>
              <a:latin typeface="Menlo"/>
            </a:endParaRPr>
          </a:p>
          <a:p>
            <a:r>
              <a:rPr lang="en-US" sz="1800" b="0" i="0" dirty="0">
                <a:effectLst/>
                <a:latin typeface="Menlo"/>
              </a:rPr>
              <a:t>active_data_s1s2 = {</a:t>
            </a:r>
            <a:r>
              <a:rPr lang="en-US" sz="1800" b="0" i="0" dirty="0" err="1">
                <a:effectLst/>
                <a:latin typeface="Menlo"/>
              </a:rPr>
              <a:t>active_data</a:t>
            </a:r>
            <a:r>
              <a:rPr lang="en-US" sz="1800" b="0" i="0" dirty="0">
                <a:effectLst/>
                <a:latin typeface="Menlo"/>
              </a:rPr>
              <a:t>, active_data_2};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Loop over the 'active' data in bins to calculate features for each sensor</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sensor_idx</a:t>
            </a:r>
            <a:r>
              <a:rPr lang="en-US" sz="1800" b="0" i="0" dirty="0">
                <a:effectLst/>
                <a:latin typeface="Menlo"/>
              </a:rPr>
              <a:t> = 1:2</a:t>
            </a:r>
          </a:p>
          <a:p>
            <a:r>
              <a:rPr lang="en-US" sz="1800" b="0" i="0" dirty="0" err="1">
                <a:effectLst/>
                <a:latin typeface="Menlo"/>
              </a:rPr>
              <a:t>active_data_sensor</a:t>
            </a:r>
            <a:r>
              <a:rPr lang="en-US" sz="1800" b="0" i="0" dirty="0">
                <a:effectLst/>
                <a:latin typeface="Menlo"/>
              </a:rPr>
              <a:t> = active_data_s1s2{</a:t>
            </a:r>
            <a:r>
              <a:rPr lang="en-US" sz="1800" b="0" i="0" dirty="0" err="1">
                <a:effectLst/>
                <a:latin typeface="Menlo"/>
              </a:rPr>
              <a:t>sensor_idx</a:t>
            </a:r>
            <a:r>
              <a:rPr lang="en-US" sz="1800" b="0" i="0" dirty="0">
                <a:effectLst/>
                <a:latin typeface="Menlo"/>
              </a:rPr>
              <a:t>};</a:t>
            </a:r>
          </a:p>
          <a:p>
            <a:r>
              <a:rPr lang="en-US" sz="1800" b="0" i="0" dirty="0">
                <a:solidFill>
                  <a:srgbClr val="008013"/>
                </a:solidFill>
                <a:effectLst/>
                <a:latin typeface="Menlo"/>
              </a:rPr>
              <a:t>% Determine the number of full bins we can calculate</a:t>
            </a:r>
            <a:endParaRPr lang="en-US" sz="1800" b="0" i="0" dirty="0">
              <a:effectLst/>
              <a:latin typeface="Menlo"/>
            </a:endParaRPr>
          </a:p>
          <a:p>
            <a:r>
              <a:rPr lang="en-US" sz="1800" b="0" i="0" dirty="0" err="1">
                <a:effectLst/>
                <a:latin typeface="Menlo"/>
              </a:rPr>
              <a:t>numBins</a:t>
            </a:r>
            <a:r>
              <a:rPr lang="en-US" sz="1800" b="0" i="0" dirty="0">
                <a:effectLst/>
                <a:latin typeface="Menlo"/>
              </a:rPr>
              <a:t> = floor(length(</a:t>
            </a:r>
            <a:r>
              <a:rPr lang="en-US" sz="1800" b="0" i="0" dirty="0" err="1">
                <a:effectLst/>
                <a:latin typeface="Menlo"/>
              </a:rPr>
              <a:t>active_data_sensor</a:t>
            </a:r>
            <a:r>
              <a:rPr lang="en-US" sz="1800" b="0" i="0" dirty="0">
                <a:effectLst/>
                <a:latin typeface="Menlo"/>
              </a:rPr>
              <a:t>) / </a:t>
            </a:r>
            <a:r>
              <a:rPr lang="en-US" sz="1800" b="0" i="0" dirty="0" err="1">
                <a:effectLst/>
                <a:latin typeface="Menlo"/>
              </a:rPr>
              <a:t>binSamples</a:t>
            </a:r>
            <a:r>
              <a:rPr lang="en-US" sz="1800" b="0" i="0" dirty="0">
                <a:effectLst/>
                <a:latin typeface="Menlo"/>
              </a:rPr>
              <a:t>);</a:t>
            </a:r>
          </a:p>
          <a:p>
            <a:r>
              <a:rPr lang="en-US" sz="1800" b="0" i="0" dirty="0">
                <a:solidFill>
                  <a:srgbClr val="008013"/>
                </a:solidFill>
                <a:effectLst/>
                <a:latin typeface="Menlo"/>
              </a:rPr>
              <a:t>% Initialize the feature arrays for each sensor based on the number of bins</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ZC{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WL{</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solidFill>
                  <a:srgbClr val="0E00FF"/>
                </a:solidFill>
                <a:effectLst/>
                <a:latin typeface="Menlo"/>
              </a:rPr>
              <a:t>for </a:t>
            </a:r>
            <a:r>
              <a:rPr lang="en-US" sz="1800" b="0" i="0" dirty="0">
                <a:effectLst/>
                <a:latin typeface="Menlo"/>
              </a:rPr>
              <a:t>bin = 1:numBins</a:t>
            </a:r>
          </a:p>
          <a:p>
            <a:r>
              <a:rPr lang="en-US" sz="1800" b="0" i="0" dirty="0" err="1">
                <a:effectLst/>
                <a:latin typeface="Menlo"/>
              </a:rPr>
              <a:t>startIdx</a:t>
            </a:r>
            <a:r>
              <a:rPr lang="en-US" sz="1800" b="0" i="0" dirty="0">
                <a:effectLst/>
                <a:latin typeface="Menlo"/>
              </a:rPr>
              <a:t> = (bin - 1) * </a:t>
            </a:r>
            <a:r>
              <a:rPr lang="en-US" sz="1800" b="0" i="0" dirty="0" err="1">
                <a:effectLst/>
                <a:latin typeface="Menlo"/>
              </a:rPr>
              <a:t>binSamples</a:t>
            </a:r>
            <a:r>
              <a:rPr lang="en-US" sz="1800" b="0" i="0" dirty="0">
                <a:effectLst/>
                <a:latin typeface="Menlo"/>
              </a:rPr>
              <a:t> + 1;</a:t>
            </a:r>
          </a:p>
          <a:p>
            <a:r>
              <a:rPr lang="en-US" sz="1800" b="0" i="0" dirty="0" err="1">
                <a:effectLst/>
                <a:latin typeface="Menlo"/>
              </a:rPr>
              <a:t>endIdx</a:t>
            </a:r>
            <a:r>
              <a:rPr lang="en-US" sz="1800" b="0" i="0" dirty="0">
                <a:effectLst/>
                <a:latin typeface="Menlo"/>
              </a:rPr>
              <a:t> = bin * </a:t>
            </a:r>
            <a:r>
              <a:rPr lang="en-US" sz="1800" b="0" i="0" dirty="0" err="1">
                <a:effectLst/>
                <a:latin typeface="Menlo"/>
              </a:rPr>
              <a:t>binSamples</a:t>
            </a:r>
            <a:r>
              <a:rPr lang="en-US" sz="1800" b="0" i="0" dirty="0">
                <a:effectLst/>
                <a:latin typeface="Menlo"/>
              </a:rPr>
              <a:t>;</a:t>
            </a:r>
          </a:p>
          <a:p>
            <a:r>
              <a:rPr lang="en-US" sz="1800" b="0" i="0" dirty="0" err="1">
                <a:effectLst/>
                <a:latin typeface="Menlo"/>
              </a:rPr>
              <a:t>binData</a:t>
            </a:r>
            <a:r>
              <a:rPr lang="en-US" sz="1800" b="0" i="0" dirty="0">
                <a:effectLst/>
                <a:latin typeface="Menlo"/>
              </a:rPr>
              <a:t> = </a:t>
            </a:r>
            <a:r>
              <a:rPr lang="en-US" sz="1800" b="0" i="0" dirty="0" err="1">
                <a:effectLst/>
                <a:latin typeface="Menlo"/>
              </a:rPr>
              <a:t>active_data_sensor</a:t>
            </a:r>
            <a:r>
              <a:rPr lang="en-US" sz="1800" b="0" i="0" dirty="0">
                <a:effectLst/>
                <a:latin typeface="Menlo"/>
              </a:rPr>
              <a:t>(</a:t>
            </a:r>
            <a:r>
              <a:rPr lang="en-US" sz="1800" b="0" i="0" dirty="0" err="1">
                <a:effectLst/>
                <a:latin typeface="Menlo"/>
              </a:rPr>
              <a:t>startIdx:endIdx</a:t>
            </a:r>
            <a:r>
              <a:rPr lang="en-US" sz="1800" b="0" i="0" dirty="0">
                <a:effectLst/>
                <a:latin typeface="Menlo"/>
              </a:rPr>
              <a:t>);</a:t>
            </a:r>
          </a:p>
          <a:p>
            <a:r>
              <a:rPr lang="en-US" sz="1800" b="0" i="0" dirty="0">
                <a:solidFill>
                  <a:srgbClr val="008013"/>
                </a:solidFill>
                <a:effectLst/>
                <a:latin typeface="Menlo"/>
              </a:rPr>
              <a:t>% Calculate features for each bin</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}(bin) = mean(abs(</a:t>
            </a:r>
            <a:r>
              <a:rPr lang="en-US" sz="1800" b="0" i="0" dirty="0" err="1">
                <a:effectLst/>
                <a:latin typeface="Menlo"/>
              </a:rPr>
              <a:t>binData</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}(bin) = sum(diff(sign(diff(</a:t>
            </a:r>
            <a:r>
              <a:rPr lang="en-US" sz="1800" b="0" i="0" dirty="0" err="1">
                <a:effectLst/>
                <a:latin typeface="Menlo"/>
              </a:rPr>
              <a:t>binData</a:t>
            </a:r>
            <a:r>
              <a:rPr lang="en-US" sz="1800" b="0" i="0" dirty="0">
                <a:effectLst/>
                <a:latin typeface="Menlo"/>
              </a:rPr>
              <a:t>)))~=0);</a:t>
            </a:r>
          </a:p>
          <a:p>
            <a:r>
              <a:rPr lang="en-US" sz="1800" b="0" i="0" dirty="0">
                <a:effectLst/>
                <a:latin typeface="Menlo"/>
              </a:rPr>
              <a:t>ZC{</a:t>
            </a:r>
            <a:r>
              <a:rPr lang="en-US" sz="1800" b="0" i="0" dirty="0" err="1">
                <a:effectLst/>
                <a:latin typeface="Menlo"/>
              </a:rPr>
              <a:t>sensor_idx</a:t>
            </a:r>
            <a:r>
              <a:rPr lang="en-US" sz="1800" b="0" i="0" dirty="0">
                <a:effectLst/>
                <a:latin typeface="Menlo"/>
              </a:rPr>
              <a:t>}(bin) = sum(diff(sign(</a:t>
            </a:r>
            <a:r>
              <a:rPr lang="en-US" sz="1800" b="0" i="0" dirty="0" err="1">
                <a:effectLst/>
                <a:latin typeface="Menlo"/>
              </a:rPr>
              <a:t>binData</a:t>
            </a:r>
            <a:r>
              <a:rPr lang="en-US" sz="1800" b="0" i="0" dirty="0">
                <a:effectLst/>
                <a:latin typeface="Menlo"/>
              </a:rPr>
              <a:t>))~=0);</a:t>
            </a:r>
          </a:p>
          <a:p>
            <a:r>
              <a:rPr lang="en-US" sz="1800" b="0" i="0" dirty="0">
                <a:effectLst/>
                <a:latin typeface="Menlo"/>
              </a:rPr>
              <a:t>WL{</a:t>
            </a:r>
            <a:r>
              <a:rPr lang="en-US" sz="1800" b="0" i="0" dirty="0" err="1">
                <a:effectLst/>
                <a:latin typeface="Menlo"/>
              </a:rPr>
              <a:t>sensor_idx</a:t>
            </a:r>
            <a:r>
              <a:rPr lang="en-US" sz="1800" b="0" i="0" dirty="0">
                <a:effectLst/>
                <a:latin typeface="Menlo"/>
              </a:rPr>
              <a:t>}(bin) = sum(abs(diff(</a:t>
            </a:r>
            <a:r>
              <a:rPr lang="en-US" sz="1800" b="0" i="0" dirty="0" err="1">
                <a:effectLst/>
                <a:latin typeface="Menlo"/>
              </a:rPr>
              <a:t>binData</a:t>
            </a:r>
            <a:r>
              <a:rPr lang="en-US" sz="1800" b="0" i="0" dirty="0">
                <a:effectLst/>
                <a:latin typeface="Menlo"/>
              </a:rPr>
              <a:t>)));</a:t>
            </a: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Calculate </a:t>
            </a:r>
            <a:r>
              <a:rPr lang="en-US" sz="1800" b="0" i="0" dirty="0" err="1">
                <a:solidFill>
                  <a:srgbClr val="008013"/>
                </a:solidFill>
                <a:effectLst/>
                <a:latin typeface="Menlo"/>
              </a:rPr>
              <a:t>feature_time</a:t>
            </a:r>
            <a:r>
              <a:rPr lang="en-US" sz="1800" b="0" i="0" dirty="0">
                <a:solidFill>
                  <a:srgbClr val="008013"/>
                </a:solidFill>
                <a:effectLst/>
                <a:latin typeface="Menlo"/>
              </a:rPr>
              <a:t> based on the actual number of bins calculated</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 </a:t>
            </a:r>
            <a:r>
              <a:rPr lang="en-US" sz="1800" b="0" i="0" dirty="0">
                <a:solidFill>
                  <a:srgbClr val="008013"/>
                </a:solidFill>
                <a:effectLst/>
                <a:latin typeface="Menlo"/>
              </a:rPr>
              <a:t>% Center time in each bin</a:t>
            </a:r>
            <a:endParaRPr lang="en-US" sz="1800" b="0" i="0" dirty="0">
              <a:effectLst/>
              <a:latin typeface="Menlo"/>
            </a:endParaRP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 test for single feature (MAV)</a:t>
            </a:r>
            <a:endParaRPr lang="en-US" sz="1800" b="0" i="0" dirty="0">
              <a:effectLst/>
              <a:latin typeface="Menlo"/>
            </a:endParaRPr>
          </a:p>
          <a:p>
            <a:r>
              <a:rPr lang="en-US" sz="1800" b="0" i="0" dirty="0" err="1">
                <a:effectLst/>
                <a:latin typeface="Menlo"/>
              </a:rPr>
              <a:t>numBins</a:t>
            </a:r>
            <a:r>
              <a:rPr lang="en-US" sz="1800" b="0" i="0" dirty="0">
                <a:effectLst/>
                <a:latin typeface="Menlo"/>
              </a:rPr>
              <a:t> = min([length(MAV{1}), length(MAV{2})]); </a:t>
            </a:r>
            <a:r>
              <a:rPr lang="en-US" sz="1800" b="0" i="0" dirty="0">
                <a:solidFill>
                  <a:srgbClr val="008013"/>
                </a:solidFill>
                <a:effectLst/>
                <a:latin typeface="Menlo"/>
              </a:rPr>
              <a:t>% Use the smaller number of bins if different</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Trim the feature vectors if necessary</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Debugging prints</a:t>
            </a:r>
            <a:endParaRPr lang="en-US" sz="1800" b="0" i="0" dirty="0">
              <a:effectLst/>
              <a:latin typeface="Menlo"/>
            </a:endParaRP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a:t>
            </a:r>
            <a:r>
              <a:rPr lang="en-US" sz="1800" b="0" i="0" dirty="0" err="1">
                <a:solidFill>
                  <a:srgbClr val="A709F5"/>
                </a:solidFill>
                <a:effectLst/>
                <a:latin typeface="Menlo"/>
              </a:rPr>
              <a:t>feature_time</a:t>
            </a:r>
            <a:r>
              <a:rPr lang="en-US" sz="1800" b="0" i="0" dirty="0">
                <a:solidFill>
                  <a:srgbClr val="A709F5"/>
                </a:solidFill>
                <a:effectLst/>
                <a:latin typeface="Menlo"/>
              </a:rPr>
              <a:t>: '</a:t>
            </a:r>
            <a:r>
              <a:rPr lang="en-US" sz="1800" b="0" i="0" dirty="0">
                <a:effectLst/>
                <a:latin typeface="Menlo"/>
              </a:rPr>
              <a:t>, num2str(length(</a:t>
            </a:r>
            <a:r>
              <a:rPr lang="en-US" sz="1800" b="0" i="0" dirty="0" err="1">
                <a:effectLst/>
                <a:latin typeface="Menlo"/>
              </a:rPr>
              <a:t>feature_time</a:t>
            </a:r>
            <a:r>
              <a:rPr lang="en-US" sz="1800" b="0" i="0" dirty="0">
                <a:effectLst/>
                <a:latin typeface="Menlo"/>
              </a:rPr>
              <a:t>))]);</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MAV{1}: '</a:t>
            </a:r>
            <a:r>
              <a:rPr lang="en-US" sz="1800" b="0" i="0" dirty="0">
                <a:effectLst/>
                <a:latin typeface="Menlo"/>
              </a:rPr>
              <a:t>, num2str(length(MAV{1}))]);</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MAV{2}: '</a:t>
            </a:r>
            <a:r>
              <a:rPr lang="en-US" sz="1800" b="0" i="0" dirty="0">
                <a:effectLst/>
                <a:latin typeface="Menlo"/>
              </a:rPr>
              <a:t>, num2str(length(MAV{2}))]);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Now plot the features with the corrected lengths</a:t>
            </a:r>
            <a:endParaRPr lang="en-US" sz="1800" b="0" i="0" dirty="0">
              <a:effectLst/>
              <a:latin typeface="Menlo"/>
            </a:endParaRPr>
          </a:p>
          <a:p>
            <a:r>
              <a:rPr lang="en-US" sz="1800" b="0" i="0" dirty="0">
                <a:effectLst/>
                <a:latin typeface="Menlo"/>
              </a:rPr>
              <a:t>figure;</a:t>
            </a:r>
          </a:p>
          <a:p>
            <a:r>
              <a:rPr lang="en-US" sz="1800" b="0" i="0" dirty="0">
                <a:effectLst/>
                <a:latin typeface="Menlo"/>
              </a:rPr>
              <a:t>title(</a:t>
            </a:r>
            <a:r>
              <a:rPr lang="en-US" sz="1800" b="0" i="0" dirty="0">
                <a:solidFill>
                  <a:srgbClr val="A709F5"/>
                </a:solidFill>
                <a:effectLst/>
                <a:latin typeface="Menlo"/>
              </a:rPr>
              <a:t>'Feature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 for Sensor 1 and Sensor 2</a:t>
            </a:r>
            <a:endParaRPr lang="en-US" sz="1800" b="0" i="0" dirty="0">
              <a:effectLst/>
              <a:latin typeface="Menlo"/>
            </a:endParaRP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r>
              <a:rPr lang="en-US" sz="1800" b="0" i="0" dirty="0">
                <a:solidFill>
                  <a:srgbClr val="A709F5"/>
                </a:solidFill>
                <a:effectLst/>
                <a:latin typeface="Menlo"/>
              </a:rPr>
              <a:t>'Sensor 1'</a:t>
            </a:r>
            <a:r>
              <a:rPr lang="en-US" sz="1800" b="0" i="0" dirty="0">
                <a:effectLst/>
                <a:latin typeface="Menlo"/>
              </a:rPr>
              <a:t>, </a:t>
            </a:r>
            <a:r>
              <a:rPr lang="en-US" sz="1800" b="0" i="0" dirty="0">
                <a:solidFill>
                  <a:srgbClr val="A709F5"/>
                </a:solidFill>
                <a:effectLst/>
                <a:latin typeface="Menlo"/>
              </a:rPr>
              <a:t>'Sensor 2'</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for all features</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Determine the smallest number of bins across all sensors and features</a:t>
            </a:r>
            <a:endParaRPr lang="en-US" sz="1800" b="0" i="0" dirty="0">
              <a:effectLst/>
              <a:latin typeface="Menlo"/>
            </a:endParaRPr>
          </a:p>
          <a:p>
            <a:r>
              <a:rPr lang="en-US" sz="1800" b="0" i="0" dirty="0" err="1">
                <a:effectLst/>
                <a:latin typeface="Menlo"/>
              </a:rPr>
              <a:t>numBins</a:t>
            </a:r>
            <a:r>
              <a:rPr lang="en-US" sz="1800" b="0" i="0" dirty="0">
                <a:effectLst/>
                <a:latin typeface="Menlo"/>
              </a:rPr>
              <a:t> = min([</a:t>
            </a:r>
          </a:p>
          <a:p>
            <a:r>
              <a:rPr lang="en-US" sz="1800" b="0" i="0" dirty="0">
                <a:effectLst/>
                <a:latin typeface="Menlo"/>
              </a:rPr>
              <a:t>length(MAV{1}), length(MAV{2}),</a:t>
            </a:r>
          </a:p>
          <a:p>
            <a:r>
              <a:rPr lang="en-US" sz="1800" b="0" i="0" dirty="0">
                <a:effectLst/>
                <a:latin typeface="Menlo"/>
              </a:rPr>
              <a:t>length(SSC{1}), length(SSC{2}),</a:t>
            </a:r>
          </a:p>
          <a:p>
            <a:r>
              <a:rPr lang="en-US" sz="1800" b="0" i="0" dirty="0">
                <a:effectLst/>
                <a:latin typeface="Menlo"/>
              </a:rPr>
              <a:t>length(ZC{1}), length(ZC{2}),</a:t>
            </a:r>
          </a:p>
          <a:p>
            <a:r>
              <a:rPr lang="en-US" sz="1800" b="0" i="0" dirty="0">
                <a:effectLst/>
                <a:latin typeface="Menlo"/>
              </a:rPr>
              <a:t>length(WL{1}), length(WL{2})</a:t>
            </a:r>
          </a:p>
          <a:p>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feature vectors to have the same number of elements</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r>
              <a:rPr lang="en-US" sz="1800" b="0" i="0" dirty="0">
                <a:effectLst/>
                <a:latin typeface="Menlo"/>
              </a:rPr>
              <a:t>SSC{1} = SSC{1}(1:numBins);</a:t>
            </a:r>
          </a:p>
          <a:p>
            <a:r>
              <a:rPr lang="en-US" sz="1800" b="0" i="0" dirty="0">
                <a:effectLst/>
                <a:latin typeface="Menlo"/>
              </a:rPr>
              <a:t>SSC{2} = SSC{2}(1:numBins);</a:t>
            </a:r>
          </a:p>
          <a:p>
            <a:r>
              <a:rPr lang="en-US" sz="1800" b="0" i="0" dirty="0">
                <a:effectLst/>
                <a:latin typeface="Menlo"/>
              </a:rPr>
              <a:t>ZC{1} = ZC{1}(1:numBins);</a:t>
            </a:r>
          </a:p>
          <a:p>
            <a:r>
              <a:rPr lang="en-US" sz="1800" b="0" i="0" dirty="0">
                <a:effectLst/>
                <a:latin typeface="Menlo"/>
              </a:rPr>
              <a:t>ZC{2} = ZC{2}(1:numBins);</a:t>
            </a:r>
          </a:p>
          <a:p>
            <a:r>
              <a:rPr lang="en-US" sz="1800" b="0" i="0" dirty="0">
                <a:effectLst/>
                <a:latin typeface="Menlo"/>
              </a:rPr>
              <a:t>WL{1} = WL{1}(1:numBins);</a:t>
            </a:r>
          </a:p>
          <a:p>
            <a:r>
              <a:rPr lang="en-US" sz="1800" b="0" i="0" dirty="0">
                <a:effectLst/>
                <a:latin typeface="Menlo"/>
              </a:rPr>
              <a:t>WL{2} = WL{2}(1:numBins);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a:t>
            </a:r>
            <a:r>
              <a:rPr lang="en-US" sz="1800" b="0" i="0" dirty="0" err="1">
                <a:solidFill>
                  <a:srgbClr val="008013"/>
                </a:solidFill>
                <a:effectLst/>
                <a:latin typeface="Menlo"/>
              </a:rPr>
              <a:t>feature_time</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extracted features </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effectLst/>
                <a:latin typeface="Menlo"/>
              </a:rPr>
              <a:t>figure;</a:t>
            </a:r>
          </a:p>
          <a:p>
            <a:r>
              <a:rPr lang="en-US" sz="1800" b="0" i="0" dirty="0">
                <a:effectLst/>
                <a:latin typeface="Menlo"/>
              </a:rPr>
              <a:t>t = </a:t>
            </a:r>
            <a:r>
              <a:rPr lang="en-US" sz="1800" b="0" i="0" dirty="0" err="1">
                <a:effectLst/>
                <a:latin typeface="Menlo"/>
              </a:rPr>
              <a:t>tiledlayout</a:t>
            </a:r>
            <a:r>
              <a:rPr lang="en-US" sz="1800" b="0" i="0" dirty="0">
                <a:effectLst/>
                <a:latin typeface="Menlo"/>
              </a:rPr>
              <a:t>(4,1);</a:t>
            </a:r>
          </a:p>
          <a:p>
            <a:r>
              <a:rPr lang="en-US" sz="1800" b="0" i="0" dirty="0">
                <a:effectLst/>
                <a:latin typeface="Menlo"/>
              </a:rPr>
              <a:t>title(</a:t>
            </a:r>
            <a:r>
              <a:rPr lang="en-US" sz="1800" b="0" i="0" dirty="0" err="1">
                <a:effectLst/>
                <a:latin typeface="Menlo"/>
              </a:rPr>
              <a:t>t,</a:t>
            </a:r>
            <a:r>
              <a:rPr lang="en-US" sz="1800" b="0" i="0" dirty="0" err="1">
                <a:solidFill>
                  <a:srgbClr val="A709F5"/>
                </a:solidFill>
                <a:effectLst/>
                <a:latin typeface="Menlo"/>
              </a:rPr>
              <a:t>'Feature</a:t>
            </a:r>
            <a:r>
              <a:rPr lang="en-US" sz="1800" b="0" i="0" dirty="0">
                <a:solidFill>
                  <a:srgbClr val="A709F5"/>
                </a:solidFill>
                <a:effectLst/>
                <a:latin typeface="Menlo"/>
              </a:rPr>
              <a:t>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MAV'</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MAV'</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Slope Sign Changes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SSC'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SSC'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'Slope Sign Changes (SSC)'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'SSC'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Zero Crossings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ZC'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ZC'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'Zero Crossings (ZC)'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'ZC'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Waveform Length</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WL'</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WL'</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'Waveform Length (WL)'</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'WL'</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36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ea typeface="Calibri"/>
                <a:cs typeface="Calibri"/>
              </a:rPr>
              <a:t>Graph of MAV for each bin size (50 </a:t>
            </a:r>
            <a:r>
              <a:rPr lang="en-US" dirty="0" err="1">
                <a:ea typeface="Calibri"/>
                <a:cs typeface="Calibri"/>
              </a:rPr>
              <a:t>ms</a:t>
            </a:r>
            <a:r>
              <a:rPr lang="en-US" dirty="0">
                <a:ea typeface="Calibri"/>
                <a:cs typeface="Calibri"/>
              </a:rPr>
              <a:t>, 100 </a:t>
            </a:r>
            <a:r>
              <a:rPr lang="en-US" dirty="0" err="1">
                <a:ea typeface="Calibri"/>
                <a:cs typeface="Calibri"/>
              </a:rPr>
              <a:t>ms</a:t>
            </a:r>
            <a:r>
              <a:rPr lang="en-US" dirty="0">
                <a:ea typeface="Calibri"/>
                <a:cs typeface="Calibri"/>
              </a:rPr>
              <a:t>, 150 </a:t>
            </a:r>
            <a:r>
              <a:rPr lang="en-US" dirty="0" err="1">
                <a:ea typeface="Calibri"/>
                <a:cs typeface="Calibri"/>
              </a:rPr>
              <a:t>ms</a:t>
            </a:r>
            <a:r>
              <a:rPr lang="en-US" dirty="0">
                <a:ea typeface="Calibri"/>
                <a:cs typeface="Calibri"/>
              </a:rPr>
              <a:t>, 200 </a:t>
            </a:r>
            <a:r>
              <a:rPr lang="en-US" dirty="0" err="1">
                <a:ea typeface="Calibri"/>
                <a:cs typeface="Calibri"/>
              </a:rPr>
              <a:t>ms</a:t>
            </a:r>
            <a:r>
              <a:rPr lang="en-US" dirty="0">
                <a:ea typeface="Calibri"/>
                <a:cs typeface="Calibri"/>
              </a:rPr>
              <a:t>) for 1 EMG sensor in one picture</a:t>
            </a:r>
          </a:p>
          <a:p>
            <a:pPr marL="342900" indent="-342900">
              <a:buAutoNum type="arabicPeriod"/>
            </a:pPr>
            <a:r>
              <a:rPr lang="en-US" dirty="0">
                <a:ea typeface="Calibri"/>
                <a:cs typeface="Calibri"/>
              </a:rPr>
              <a:t>Graph of MAV, SSC, ZC, WL for 50 </a:t>
            </a:r>
            <a:r>
              <a:rPr lang="en-US" dirty="0" err="1">
                <a:ea typeface="Calibri"/>
                <a:cs typeface="Calibri"/>
              </a:rPr>
              <a:t>ms</a:t>
            </a:r>
            <a:r>
              <a:rPr lang="en-US" dirty="0">
                <a:ea typeface="Calibri"/>
                <a:cs typeface="Calibri"/>
              </a:rPr>
              <a:t> bin size and 2 EMG sensors, one posture</a:t>
            </a:r>
          </a:p>
          <a:p>
            <a:endParaRPr lang="en-US" dirty="0"/>
          </a:p>
          <a:p>
            <a:r>
              <a:rPr lang="en-US" dirty="0"/>
              <a:t>Input Data  = Filtered, Quiescence Removed EMG Data</a:t>
            </a:r>
            <a:endParaRPr lang="en-US" dirty="0">
              <a:ea typeface="Calibri"/>
              <a:cs typeface="Calibri"/>
            </a:endParaRPr>
          </a:p>
          <a:p>
            <a:r>
              <a:rPr lang="en-US" dirty="0"/>
              <a:t>Feature Extraction </a:t>
            </a:r>
            <a:endParaRPr lang="en-US" dirty="0">
              <a:ea typeface="Calibri"/>
              <a:cs typeface="Calibri"/>
            </a:endParaRPr>
          </a:p>
          <a:p>
            <a:pPr marL="342900" indent="-342900">
              <a:buAutoNum type="arabicPeriod"/>
            </a:pPr>
            <a:r>
              <a:rPr lang="en-US" dirty="0"/>
              <a:t>Mean Absolute Value (MAV) for each bin size (50ms, 100ms, 150ms, 200ms)</a:t>
            </a:r>
            <a:endParaRPr lang="en-US" dirty="0">
              <a:ea typeface="Calibri"/>
              <a:cs typeface="Calibri"/>
            </a:endParaRPr>
          </a:p>
          <a:p>
            <a:pPr marL="342900" indent="-342900">
              <a:buAutoNum type="arabicPeriod"/>
            </a:pPr>
            <a:r>
              <a:rPr lang="en-US" dirty="0"/>
              <a:t>Slope Sign Change (SSC) </a:t>
            </a:r>
            <a:endParaRPr lang="en-US" dirty="0">
              <a:ea typeface="Calibri"/>
              <a:cs typeface="Calibri"/>
            </a:endParaRPr>
          </a:p>
          <a:p>
            <a:pPr marL="342900" indent="-342900">
              <a:buAutoNum type="arabicPeriod"/>
            </a:pPr>
            <a:r>
              <a:rPr lang="en-US" dirty="0"/>
              <a:t>Zero Crossings (ZC)</a:t>
            </a:r>
            <a:endParaRPr lang="en-US" dirty="0">
              <a:ea typeface="Calibri"/>
              <a:cs typeface="Calibri"/>
            </a:endParaRPr>
          </a:p>
          <a:p>
            <a:pPr marL="342900" indent="-342900">
              <a:buAutoNum type="arabicPeriod"/>
            </a:pPr>
            <a:r>
              <a:rPr lang="en-US" dirty="0"/>
              <a:t>Waveform Length (WL)</a:t>
            </a:r>
            <a:endParaRPr lang="en-US" dirty="0">
              <a:ea typeface="Calibri"/>
              <a:cs typeface="Calibri"/>
            </a:endParaRPr>
          </a:p>
          <a:p>
            <a:r>
              <a:rPr lang="en-US" dirty="0"/>
              <a:t>Output Data</a:t>
            </a:r>
            <a:endParaRPr lang="en-US" dirty="0">
              <a:ea typeface="Calibri"/>
              <a:cs typeface="Calibri"/>
            </a:endParaRP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8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1800">
                <a:latin typeface="Calibri"/>
                <a:ea typeface="Calibri"/>
                <a:cs typeface="Calibri"/>
              </a:rPr>
              <a:t>These 11 vectors with 32 dimensions each represent the average "position" of each posture in 32 dimensional space. </a:t>
            </a:r>
            <a:endParaRPr lang="en-US" sz="1800" b="0">
              <a:effectLst/>
              <a:latin typeface="Calibri" panose="020F0502020204030204" pitchFamily="34" charset="0"/>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30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1800" dirty="0">
                <a:latin typeface="Calibri"/>
                <a:ea typeface="Calibri"/>
                <a:cs typeface="Calibri"/>
              </a:rPr>
              <a:t>This is the covariance of the mean vector matrix.</a:t>
            </a:r>
          </a:p>
          <a:p>
            <a:pPr>
              <a:lnSpc>
                <a:spcPct val="107000"/>
              </a:lnSpc>
            </a:pPr>
            <a:r>
              <a:rPr lang="en-US" sz="1800" dirty="0">
                <a:latin typeface="Calibri"/>
                <a:ea typeface="Calibri"/>
                <a:cs typeface="Calibri"/>
              </a:rPr>
              <a:t>Represents how spread out from each other all the mean vectors are.</a:t>
            </a:r>
            <a:endParaRPr lang="en-US" sz="1800" dirty="0">
              <a:latin typeface="Calibri" panose="020F0502020204030204" pitchFamily="34" charset="0"/>
              <a:ea typeface="Calibri" panose="020F0502020204030204" pitchFamily="34" charset="0"/>
              <a:cs typeface="Calibri"/>
            </a:endParaRPr>
          </a:p>
          <a:p>
            <a:pPr>
              <a:lnSpc>
                <a:spcPct val="107000"/>
              </a:lnSpc>
            </a:pPr>
            <a:r>
              <a:rPr lang="en-US" sz="1800" dirty="0">
                <a:latin typeface="Calibri"/>
                <a:ea typeface="Calibri"/>
                <a:cs typeface="Calibri"/>
              </a:rPr>
              <a:t>You can think of this as the standard deviation of the class vectors</a:t>
            </a:r>
          </a:p>
          <a:p>
            <a:pPr>
              <a:lnSpc>
                <a:spcPct val="107000"/>
              </a:lnSpc>
            </a:pPr>
            <a:r>
              <a:rPr lang="en-US" sz="1800" dirty="0">
                <a:latin typeface="Calibri"/>
                <a:ea typeface="Calibri"/>
                <a:cs typeface="Calibri"/>
              </a:rPr>
              <a:t>This is symmetrical about the diagonal</a:t>
            </a:r>
            <a:endParaRPr lang="en-US" sz="1800" dirty="0">
              <a:latin typeface="Calibri" panose="020F0502020204030204" pitchFamily="34" charset="0"/>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18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ER</a:t>
            </a:r>
            <a:br>
              <a:rPr lang="en-US" sz="2800" dirty="0"/>
            </a:br>
            <a:r>
              <a:rPr lang="en-US" sz="2800" dirty="0"/>
              <a:t>Input Data: </a:t>
            </a:r>
          </a:p>
          <a:p>
            <a:r>
              <a:rPr lang="en-US" sz="2800" dirty="0"/>
              <a:t>- given Training Data and Validation, each contain 11 postures, 8 EMG channels, 6 trials per posture</a:t>
            </a:r>
          </a:p>
          <a:p>
            <a:r>
              <a:rPr lang="en-US" sz="2800" dirty="0"/>
              <a:t>Data Processing</a:t>
            </a:r>
          </a:p>
          <a:p>
            <a:r>
              <a:rPr lang="en-US" sz="2800" dirty="0"/>
              <a:t>- Filter data (band pass filter ~30-480 Hz, notch/comb filter @ 60 Hz + harmonics)</a:t>
            </a:r>
          </a:p>
          <a:p>
            <a:r>
              <a:rPr lang="en-US" sz="2800" dirty="0"/>
              <a:t>- “Off” data removal</a:t>
            </a:r>
          </a:p>
          <a:p>
            <a:r>
              <a:rPr lang="en-US" sz="2800" dirty="0"/>
              <a:t>- Quiescent data removal</a:t>
            </a:r>
          </a:p>
          <a:p>
            <a:r>
              <a:rPr lang="en-US" sz="2800" dirty="0"/>
              <a:t>Feature Extraction: </a:t>
            </a:r>
          </a:p>
          <a:p>
            <a:r>
              <a:rPr lang="en-US" sz="2800" dirty="0"/>
              <a:t>- MAV, SSC, ZC, WL</a:t>
            </a:r>
          </a:p>
          <a:p>
            <a:r>
              <a:rPr lang="en-US" sz="2800" dirty="0"/>
              <a:t>- Bin size selection: 50ms</a:t>
            </a:r>
          </a:p>
          <a:p>
            <a:r>
              <a:rPr lang="en-US" sz="2800" dirty="0"/>
              <a:t>Output Data Structure</a:t>
            </a:r>
          </a:p>
          <a:p>
            <a:r>
              <a:rPr lang="en-US" sz="2800" dirty="0"/>
              <a:t>Mean and SD calculations/sub calculations</a:t>
            </a:r>
          </a:p>
          <a:p>
            <a:r>
              <a:rPr lang="en-US" sz="2800" dirty="0"/>
              <a:t>Sb, </a:t>
            </a:r>
            <a:r>
              <a:rPr lang="en-US" sz="2800" dirty="0" err="1"/>
              <a:t>Sw</a:t>
            </a:r>
            <a:r>
              <a:rPr lang="en-US" sz="2800" dirty="0"/>
              <a:t>, O matrices</a:t>
            </a:r>
          </a:p>
          <a:p>
            <a:r>
              <a:rPr lang="en-US" sz="2800" dirty="0"/>
              <a:t>Eigenvector and Eigenvalue computations</a:t>
            </a:r>
          </a:p>
          <a:p>
            <a:r>
              <a:rPr lang="en-US" sz="2800" dirty="0"/>
              <a:t>W matrix (transformation matrix)</a:t>
            </a:r>
          </a:p>
          <a:p>
            <a:r>
              <a:rPr lang="en-US" sz="2800" dirty="0"/>
              <a:t>LDA Classification</a:t>
            </a:r>
          </a:p>
          <a:p>
            <a:r>
              <a:rPr lang="en-US" sz="2800" dirty="0"/>
              <a:t>LDA Confusion Matrix</a:t>
            </a: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23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1800" dirty="0">
                <a:latin typeface="Calibri"/>
                <a:ea typeface="Calibri"/>
                <a:cs typeface="Calibri"/>
              </a:rPr>
              <a:t>Within class scatter is the sum of the covariances of each posture in the training data</a:t>
            </a:r>
          </a:p>
          <a:p>
            <a:pPr>
              <a:lnSpc>
                <a:spcPct val="107000"/>
              </a:lnSpc>
            </a:pPr>
            <a:r>
              <a:rPr lang="en-US" sz="1800" dirty="0">
                <a:latin typeface="Calibri"/>
                <a:ea typeface="Calibri"/>
                <a:cs typeface="Calibri"/>
              </a:rPr>
              <a:t>Represents how spread out the classes are from themselves</a:t>
            </a:r>
          </a:p>
          <a:p>
            <a:pPr>
              <a:lnSpc>
                <a:spcPct val="107000"/>
              </a:lnSpc>
            </a:pPr>
            <a:r>
              <a:rPr lang="en-US" sz="1800" dirty="0">
                <a:latin typeface="Calibri"/>
                <a:ea typeface="Calibri"/>
                <a:cs typeface="Calibri"/>
              </a:rPr>
              <a:t>Analogous to the standard deviation of the classes</a:t>
            </a:r>
          </a:p>
          <a:p>
            <a:pPr>
              <a:lnSpc>
                <a:spcPct val="107000"/>
              </a:lnSpc>
            </a:pPr>
            <a:r>
              <a:rPr lang="en-US" sz="1800" dirty="0">
                <a:latin typeface="Calibri"/>
                <a:ea typeface="Calibri"/>
                <a:cs typeface="Calibri"/>
              </a:rPr>
              <a:t>Also symmetrical about the diagonal</a:t>
            </a:r>
            <a:endParaRPr lang="en-US" sz="1800" dirty="0">
              <a:latin typeface="Calibri" panose="020F0502020204030204" pitchFamily="34" charset="0"/>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190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1800" b="0" dirty="0">
                <a:effectLst/>
                <a:latin typeface="Calibri"/>
                <a:ea typeface="Calibri"/>
                <a:cs typeface="Calibri"/>
              </a:rPr>
              <a:t>Ratio</a:t>
            </a:r>
            <a:r>
              <a:rPr lang="en-US" sz="1800" dirty="0">
                <a:latin typeface="Calibri"/>
                <a:ea typeface="Calibri"/>
                <a:cs typeface="Calibri"/>
              </a:rPr>
              <a:t> of the between class scatter to the within class scatter</a:t>
            </a:r>
          </a:p>
          <a:p>
            <a:pPr>
              <a:lnSpc>
                <a:spcPct val="107000"/>
              </a:lnSpc>
            </a:pPr>
            <a:r>
              <a:rPr lang="en-US" sz="1800" dirty="0">
                <a:latin typeface="Calibri"/>
                <a:ea typeface="Calibri"/>
                <a:cs typeface="Calibri"/>
              </a:rPr>
              <a:t>Effectively: how spread out are the classes from each other vs. how spread out are they from themselves?</a:t>
            </a:r>
          </a:p>
          <a:p>
            <a:pPr>
              <a:lnSpc>
                <a:spcPct val="107000"/>
              </a:lnSpc>
            </a:pPr>
            <a:endParaRPr lang="en-US" sz="1800" dirty="0">
              <a:latin typeface="Calibri" panose="020F0502020204030204" pitchFamily="34" charset="0"/>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8779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1800" dirty="0">
                <a:latin typeface="Calibri"/>
                <a:ea typeface="Calibri"/>
                <a:cs typeface="Calibri"/>
              </a:rPr>
              <a:t>These give us a transformation into a new "space" that maximizes the separation of the classes from each other</a:t>
            </a:r>
          </a:p>
          <a:p>
            <a:pPr>
              <a:lnSpc>
                <a:spcPct val="107000"/>
              </a:lnSpc>
            </a:pPr>
            <a:r>
              <a:rPr lang="en-US" sz="1800" dirty="0">
                <a:latin typeface="Calibri"/>
                <a:ea typeface="Calibri"/>
                <a:cs typeface="Calibri"/>
              </a:rPr>
              <a:t>This is to make it as easy as possible to distinguish between the different postures</a:t>
            </a:r>
          </a:p>
          <a:p>
            <a:pPr>
              <a:lnSpc>
                <a:spcPct val="107000"/>
              </a:lnSpc>
            </a:pPr>
            <a:r>
              <a:rPr lang="en-US" sz="1800" dirty="0">
                <a:latin typeface="Calibri"/>
                <a:ea typeface="Calibri"/>
                <a:cs typeface="Calibri"/>
              </a:rPr>
              <a:t>This is obviously still a lot of complexity, and if we kept the full transformation, we'd risk overfitting the model and ironically make it worse</a:t>
            </a:r>
          </a:p>
          <a:p>
            <a:pPr>
              <a:lnSpc>
                <a:spcPct val="107000"/>
              </a:lnSpc>
            </a:pPr>
            <a:r>
              <a:rPr lang="en-US" sz="1800" dirty="0">
                <a:latin typeface="Calibri"/>
                <a:ea typeface="Calibri"/>
                <a:cs typeface="Calibri"/>
              </a:rPr>
              <a:t>So we look at the eigenvalues to determine which eigenvectors are meaningfully contributing to the shape of our transformation. Generally you'd use something like SVD or PCA to decide your cut off, but in our case after the first 10 eigenvalues they drop off so dramatically as to be effectively 0, giving us a really clear cut off.</a:t>
            </a:r>
            <a:endParaRPr lang="en-US" sz="1800" dirty="0">
              <a:latin typeface="Calibri" panose="020F0502020204030204" pitchFamily="34" charset="0"/>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73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Appended Eigenvectors, only the significant ones</a:t>
            </a:r>
          </a:p>
          <a:p>
            <a:endParaRPr lang="en-US" dirty="0"/>
          </a:p>
          <a:p>
            <a:r>
              <a:rPr lang="en-US" dirty="0"/>
              <a:t>Preserves the overall shape of the transformation, without overfitting</a:t>
            </a:r>
          </a:p>
          <a:p>
            <a:endParaRPr lang="en-US" dirty="0"/>
          </a:p>
          <a:p>
            <a:r>
              <a:rPr lang="en-US" dirty="0"/>
              <a:t>Transform the mean vectors, and the validation data</a:t>
            </a:r>
          </a:p>
          <a:p>
            <a:pPr marL="285750" indent="-285750">
              <a:buFont typeface="Calibri,Sans-Serif"/>
              <a:buChar char="-"/>
            </a:pPr>
            <a:r>
              <a:rPr lang="en-US" dirty="0"/>
              <a:t>Calculate the distance between a bin of data and each mean vector</a:t>
            </a:r>
          </a:p>
          <a:p>
            <a:pPr marL="285750" indent="-285750">
              <a:buFont typeface="Calibri,Sans-Serif"/>
              <a:buChar char="-"/>
            </a:pPr>
            <a:r>
              <a:rPr lang="en-US" dirty="0"/>
              <a:t>Classify that bin as whichever class mean vector it's closest to after the transformation</a:t>
            </a:r>
          </a:p>
          <a:p>
            <a:pPr marL="285750" indent="-285750">
              <a:buFont typeface="Calibri,Sans-Serif"/>
              <a:buChar char="-"/>
            </a:pPr>
            <a:r>
              <a:rPr lang="en-US" dirty="0"/>
              <a:t>Repeat for every bin of data</a:t>
            </a:r>
          </a:p>
          <a:p>
            <a:pPr marL="285750" indent="-285750">
              <a:buFont typeface="Calibri,Sans-Serif"/>
              <a:buChar char="-"/>
            </a:pPr>
            <a:r>
              <a:rPr lang="en-US" dirty="0"/>
              <a:t>Count how many bins from each validation posture were classified as each posture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248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1800">
                <a:latin typeface="Calibri"/>
                <a:ea typeface="Calibri"/>
                <a:cs typeface="Calibri"/>
              </a:rPr>
              <a:t>That gives you this confusion matrix, which makes it easy to tell what the model is good at, and what it's not so good at.</a:t>
            </a:r>
          </a:p>
          <a:p>
            <a:pPr>
              <a:lnSpc>
                <a:spcPct val="107000"/>
              </a:lnSpc>
            </a:pPr>
            <a:r>
              <a:rPr lang="en-US" sz="1800">
                <a:latin typeface="Calibri"/>
                <a:ea typeface="Calibri"/>
                <a:cs typeface="Calibri"/>
              </a:rPr>
              <a:t>In our case, our model is really good at identifying off, wrist flexion, thumb abduction, and hand open postures, ok at most of the others, but not good at identifying the hand closed posture. Over all postures we've achieved an accuracy of 63.36%. </a:t>
            </a:r>
            <a:endParaRPr lang="en-US" sz="1800">
              <a:latin typeface="Calibri" panose="020F0502020204030204" pitchFamily="34" charset="0"/>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007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Canvas:</a:t>
            </a:r>
            <a:endParaRPr lang="fr-FR" dirty="0"/>
          </a:p>
          <a:p>
            <a:pPr marL="285750" indent="-285750">
              <a:buFont typeface="Arial,Sans-Serif"/>
              <a:buChar char="•"/>
            </a:pPr>
            <a:r>
              <a:rPr lang="en-US" dirty="0"/>
              <a:t>Take-aways</a:t>
            </a:r>
            <a:endParaRPr lang="en-US" dirty="0">
              <a:ea typeface="Calibri"/>
              <a:cs typeface="Calibri"/>
            </a:endParaRPr>
          </a:p>
          <a:p>
            <a:pPr marL="285750" indent="-285750">
              <a:buFont typeface="Arial,Sans-Serif"/>
              <a:buChar char="•"/>
            </a:pPr>
            <a:r>
              <a:rPr lang="en-US" dirty="0"/>
              <a:t>What bin sizes did you use, why?</a:t>
            </a:r>
          </a:p>
          <a:p>
            <a:pPr marL="285750" indent="-285750">
              <a:buFont typeface="Arial,Sans-Serif"/>
              <a:buChar char="•"/>
            </a:pPr>
            <a:r>
              <a:rPr lang="en-US" dirty="0"/>
              <a:t>What coding issues did you have handling large data sets?</a:t>
            </a:r>
          </a:p>
          <a:p>
            <a:pPr marL="285750" indent="-285750">
              <a:buFont typeface="Arial,Sans-Serif"/>
              <a:buChar char="•"/>
            </a:pPr>
            <a:r>
              <a:rPr lang="en-US" dirty="0"/>
              <a:t>What can you say about the identification and removal of the quiescent data? Relevance?</a:t>
            </a:r>
          </a:p>
          <a:p>
            <a:pPr marL="285750" indent="-285750">
              <a:buFont typeface="Arial,Sans-Serif"/>
              <a:buChar char="•"/>
            </a:pPr>
            <a:r>
              <a:rPr lang="en-US" dirty="0"/>
              <a:t>How you would improve your process if you had more time?</a:t>
            </a:r>
          </a:p>
          <a:p>
            <a:pPr marL="285750" indent="-285750">
              <a:buFont typeface="Arial,Sans-Serif"/>
              <a:buChar char="•"/>
            </a:pPr>
            <a:r>
              <a:rPr lang="en-US" dirty="0"/>
              <a:t>Advice for the next class regarding this assignment.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51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5BA47E-9BDB-469A-99A9-4A6ABBE65C81}" type="slidenum">
              <a:rPr lang="en-US" smtClean="0"/>
              <a:t>26</a:t>
            </a:fld>
            <a:endParaRPr lang="en-US"/>
          </a:p>
        </p:txBody>
      </p:sp>
    </p:spTree>
    <p:extLst>
      <p:ext uri="{BB962C8B-B14F-4D97-AF65-F5344CB8AC3E}">
        <p14:creationId xmlns:p14="http://schemas.microsoft.com/office/powerpoint/2010/main" val="3030590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8013"/>
                </a:solidFill>
                <a:effectLst/>
                <a:latin typeface="Menlo"/>
              </a:rPr>
              <a:t>%% </a:t>
            </a:r>
            <a:r>
              <a:rPr lang="en-US" sz="1800" b="0" i="0" dirty="0" err="1">
                <a:solidFill>
                  <a:srgbClr val="008013"/>
                </a:solidFill>
                <a:effectLst/>
                <a:latin typeface="Menlo"/>
              </a:rPr>
              <a:t>MatLab</a:t>
            </a:r>
            <a:r>
              <a:rPr lang="en-US" sz="1800" b="0" i="0" dirty="0">
                <a:solidFill>
                  <a:srgbClr val="008013"/>
                </a:solidFill>
                <a:effectLst/>
                <a:latin typeface="Menlo"/>
              </a:rPr>
              <a:t> directory organization</a:t>
            </a:r>
            <a:br>
              <a:rPr lang="en-US" sz="1800" b="0" i="0" dirty="0">
                <a:effectLst/>
                <a:latin typeface="Menlo"/>
              </a:rPr>
            </a:br>
            <a:endParaRPr lang="en-US" sz="1800" b="0" i="0" dirty="0">
              <a:effectLst/>
              <a:latin typeface="Menlo"/>
            </a:endParaRPr>
          </a:p>
          <a:p>
            <a:r>
              <a:rPr lang="en-US" sz="1800" b="0" i="0" dirty="0">
                <a:effectLst/>
                <a:latin typeface="Menlo"/>
              </a:rPr>
              <a:t>clear </a:t>
            </a:r>
            <a:r>
              <a:rPr lang="en-US" sz="1800" b="0" i="0" dirty="0">
                <a:solidFill>
                  <a:srgbClr val="A709F5"/>
                </a:solidFill>
                <a:effectLst/>
                <a:latin typeface="Menlo"/>
              </a:rPr>
              <a:t>all</a:t>
            </a:r>
            <a:r>
              <a:rPr lang="en-US" sz="1800" b="0" i="0" dirty="0">
                <a:effectLst/>
                <a:latin typeface="Menlo"/>
              </a:rPr>
              <a:t>; close </a:t>
            </a:r>
            <a:r>
              <a:rPr lang="en-US" sz="1800" b="0" i="0" dirty="0">
                <a:solidFill>
                  <a:srgbClr val="A709F5"/>
                </a:solidFill>
                <a:effectLst/>
                <a:latin typeface="Menlo"/>
              </a:rPr>
              <a:t>all</a:t>
            </a:r>
            <a:r>
              <a:rPr lang="en-US" sz="1800" b="0" i="0" dirty="0">
                <a:effectLst/>
                <a:latin typeface="Menlo"/>
              </a:rPr>
              <a:t>; </a:t>
            </a:r>
            <a:r>
              <a:rPr lang="en-US" sz="1800" b="0" i="0" dirty="0" err="1">
                <a:effectLst/>
                <a:latin typeface="Menlo"/>
              </a:rPr>
              <a:t>clc</a:t>
            </a:r>
            <a:r>
              <a:rPr lang="en-US" sz="1800" b="0" i="0" dirty="0">
                <a:effectLst/>
                <a:latin typeface="Menlo"/>
              </a:rPr>
              <a:t>;</a:t>
            </a:r>
            <a:br>
              <a:rPr lang="en-US" sz="1800" b="0" i="0" dirty="0">
                <a:effectLst/>
                <a:latin typeface="Menlo"/>
              </a:rPr>
            </a:br>
            <a:endParaRPr lang="en-US" sz="1800" b="0" i="0" dirty="0">
              <a:effectLst/>
              <a:latin typeface="Menlo"/>
            </a:endParaRPr>
          </a:p>
          <a:p>
            <a:r>
              <a:rPr lang="en-US" sz="1800" b="0" i="0" dirty="0" err="1">
                <a:effectLst/>
                <a:latin typeface="Menlo"/>
              </a:rPr>
              <a:t>main_dir</a:t>
            </a:r>
            <a:r>
              <a:rPr lang="en-US" sz="1800" b="0" i="0" dirty="0">
                <a:effectLst/>
                <a:latin typeface="Menlo"/>
              </a:rPr>
              <a:t> = </a:t>
            </a:r>
            <a:r>
              <a:rPr lang="en-US" sz="1800" b="0" i="0" dirty="0">
                <a:solidFill>
                  <a:srgbClr val="A709F5"/>
                </a:solidFill>
                <a:effectLst/>
                <a:latin typeface="Menlo"/>
              </a:rPr>
              <a:t>'C:\MATLAB\GitHub\EMG_LDA'</a:t>
            </a:r>
            <a:r>
              <a:rPr lang="en-US" sz="1800" b="0" i="0" dirty="0">
                <a:effectLst/>
                <a:latin typeface="Menlo"/>
              </a:rPr>
              <a:t>;</a:t>
            </a:r>
          </a:p>
          <a:p>
            <a:r>
              <a:rPr lang="en-US" sz="1800" b="0" i="0" dirty="0" err="1">
                <a:effectLst/>
                <a:latin typeface="Menlo"/>
              </a:rPr>
              <a:t>raw_data_dir</a:t>
            </a:r>
            <a:r>
              <a:rPr lang="en-US" sz="1800" b="0" i="0" dirty="0">
                <a:effectLst/>
                <a:latin typeface="Menlo"/>
              </a:rPr>
              <a:t> = </a:t>
            </a:r>
            <a:r>
              <a:rPr lang="en-US" sz="1800" b="0" i="0" dirty="0">
                <a:solidFill>
                  <a:srgbClr val="A709F5"/>
                </a:solidFill>
                <a:effectLst/>
                <a:latin typeface="Menlo"/>
              </a:rPr>
              <a:t>'C:\MATLAB\GitHub\EMG_LDA\Group1_2024_quatro_sensors'</a:t>
            </a:r>
            <a:r>
              <a:rPr lang="en-US" sz="1800" b="0" i="0" dirty="0">
                <a:effectLst/>
                <a:latin typeface="Menlo"/>
              </a:rPr>
              <a:t>; </a:t>
            </a:r>
            <a:r>
              <a:rPr lang="en-US" sz="1800" b="0" i="0" dirty="0">
                <a:solidFill>
                  <a:srgbClr val="008013"/>
                </a:solidFill>
                <a:effectLst/>
                <a:latin typeface="Menlo"/>
              </a:rPr>
              <a:t>% Group 1 EMG</a:t>
            </a:r>
            <a:endParaRPr lang="en-US" sz="1800" b="0" i="0" dirty="0">
              <a:effectLst/>
              <a:latin typeface="Menlo"/>
            </a:endParaRPr>
          </a:p>
          <a:p>
            <a:r>
              <a:rPr lang="en-US" sz="1800" b="0" i="0" dirty="0" err="1">
                <a:effectLst/>
                <a:latin typeface="Menlo"/>
              </a:rPr>
              <a:t>filt_data_dir</a:t>
            </a:r>
            <a:r>
              <a:rPr lang="en-US" sz="1800" b="0" i="0" dirty="0">
                <a:effectLst/>
                <a:latin typeface="Menlo"/>
              </a:rPr>
              <a:t> = </a:t>
            </a:r>
            <a:r>
              <a:rPr lang="en-US" sz="1800" b="0" i="0" dirty="0">
                <a:solidFill>
                  <a:srgbClr val="A709F5"/>
                </a:solidFill>
                <a:effectLst/>
                <a:latin typeface="Menlo"/>
              </a:rPr>
              <a:t>'C:\MATLAB\GitHub\EMG_LDA\Filtered_Group1_2024_quatro_sensors'</a:t>
            </a:r>
            <a:r>
              <a:rPr lang="en-US" sz="1800" b="0" i="0" dirty="0">
                <a:effectLst/>
                <a:latin typeface="Menlo"/>
              </a:rPr>
              <a:t>; </a:t>
            </a:r>
            <a:r>
              <a:rPr lang="en-US" sz="1800" b="0" i="0" dirty="0">
                <a:solidFill>
                  <a:srgbClr val="008013"/>
                </a:solidFill>
                <a:effectLst/>
                <a:latin typeface="Menlo"/>
              </a:rPr>
              <a:t>% Filtered Group 1 EMG</a:t>
            </a:r>
            <a:br>
              <a:rPr lang="en-US" sz="1800" b="0" i="0" dirty="0">
                <a:effectLst/>
                <a:latin typeface="Menlo"/>
              </a:rPr>
            </a:br>
            <a:endParaRPr lang="en-US" sz="1800" b="0" i="0" dirty="0">
              <a:effectLst/>
              <a:latin typeface="Menlo"/>
            </a:endParaRPr>
          </a:p>
          <a:p>
            <a:r>
              <a:rPr lang="en-US" sz="1800" b="0" i="0" dirty="0">
                <a:effectLst/>
                <a:latin typeface="Menlo"/>
              </a:rPr>
              <a:t>cd(</a:t>
            </a:r>
            <a:r>
              <a:rPr lang="en-US" sz="1800" b="0" i="0" dirty="0" err="1">
                <a:effectLst/>
                <a:latin typeface="Menlo"/>
              </a:rPr>
              <a:t>raw_data_dir</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Data exploration: load Raw EMG (Group 1) and save training and validation posture data into separate structs</a:t>
            </a:r>
            <a:endParaRPr lang="en-US" sz="1800" b="0" i="0" dirty="0">
              <a:effectLst/>
              <a:latin typeface="Menlo"/>
            </a:endParaRPr>
          </a:p>
          <a:p>
            <a:endParaRPr lang="en-US" sz="1800" b="0" i="0" dirty="0">
              <a:effectLst/>
              <a:latin typeface="Menlo"/>
            </a:endParaRPr>
          </a:p>
          <a:p>
            <a:r>
              <a:rPr lang="en-US" sz="1800" b="0" i="0" dirty="0" err="1">
                <a:effectLst/>
                <a:latin typeface="Menlo"/>
              </a:rPr>
              <a:t>mat_files</a:t>
            </a:r>
            <a:r>
              <a:rPr lang="en-US" sz="1800" b="0" i="0" dirty="0">
                <a:effectLst/>
                <a:latin typeface="Menlo"/>
              </a:rPr>
              <a:t> = </a:t>
            </a:r>
            <a:r>
              <a:rPr lang="en-US" sz="1800" b="0" i="0" dirty="0" err="1">
                <a:effectLst/>
                <a:latin typeface="Menlo"/>
              </a:rPr>
              <a:t>dir</a:t>
            </a:r>
            <a:r>
              <a:rPr lang="en-US" sz="1800" b="0" i="0" dirty="0">
                <a:effectLst/>
                <a:latin typeface="Menlo"/>
              </a:rPr>
              <a:t>(</a:t>
            </a:r>
            <a:r>
              <a:rPr lang="en-US" sz="1800" b="0" i="0" dirty="0">
                <a:solidFill>
                  <a:srgbClr val="A709F5"/>
                </a:solidFill>
                <a:effectLst/>
                <a:latin typeface="Menlo"/>
              </a:rPr>
              <a:t>'*.mat'</a:t>
            </a:r>
            <a:r>
              <a:rPr lang="en-US" sz="1800" b="0" i="0" dirty="0">
                <a:effectLst/>
                <a:latin typeface="Menlo"/>
              </a:rPr>
              <a:t>);</a:t>
            </a:r>
          </a:p>
          <a:p>
            <a:endParaRPr lang="en-US" sz="1800" b="0" i="0" dirty="0">
              <a:effectLst/>
              <a:latin typeface="Menlo"/>
            </a:endParaRPr>
          </a:p>
          <a:p>
            <a:r>
              <a:rPr lang="en-US" sz="1800" b="0" i="0" dirty="0">
                <a:solidFill>
                  <a:srgbClr val="008013"/>
                </a:solidFill>
                <a:effectLst/>
                <a:latin typeface="Menlo"/>
              </a:rPr>
              <a:t>% each mat file is a 1x1 struct (named posture) with 4 fields:</a:t>
            </a:r>
            <a:endParaRPr lang="en-US" sz="1800" b="0" i="0" dirty="0">
              <a:effectLst/>
              <a:latin typeface="Menlo"/>
            </a:endParaRPr>
          </a:p>
          <a:p>
            <a:r>
              <a:rPr lang="en-US" sz="1800" b="0" i="0" dirty="0">
                <a:solidFill>
                  <a:srgbClr val="008013"/>
                </a:solidFill>
                <a:effectLst/>
                <a:latin typeface="Menlo"/>
              </a:rPr>
              <a:t>% Channels (8x25 char), Fs (2.222222167968750e+03),</a:t>
            </a:r>
            <a:endParaRPr lang="en-US" sz="1800" b="0" i="0" dirty="0">
              <a:effectLst/>
              <a:latin typeface="Menlo"/>
            </a:endParaRPr>
          </a:p>
          <a:p>
            <a:r>
              <a:rPr lang="en-US" sz="1800" b="0" i="0" dirty="0">
                <a:solidFill>
                  <a:srgbClr val="008013"/>
                </a:solidFill>
                <a:effectLst/>
                <a:latin typeface="Menlo"/>
              </a:rPr>
              <a:t>% Time (8x167761 double), Data (8x167761 double)</a:t>
            </a:r>
            <a:endParaRPr lang="en-US" sz="1800" b="0" i="0" dirty="0">
              <a:effectLst/>
              <a:latin typeface="Menlo"/>
            </a:endParaRPr>
          </a:p>
          <a:p>
            <a:endParaRPr lang="en-US" sz="1800" b="0" i="0" dirty="0">
              <a:effectLst/>
              <a:latin typeface="Menlo"/>
            </a:endParaRPr>
          </a:p>
          <a:p>
            <a:r>
              <a:rPr lang="en-US" sz="1800" b="0" i="0" dirty="0" err="1">
                <a:effectLst/>
                <a:latin typeface="Menlo"/>
              </a:rPr>
              <a:t>posture_names</a:t>
            </a:r>
            <a:r>
              <a:rPr lang="en-US" sz="1800" b="0" i="0" dirty="0">
                <a:effectLst/>
                <a:latin typeface="Menlo"/>
              </a:rPr>
              <a:t> = {</a:t>
            </a:r>
            <a:r>
              <a:rPr lang="en-US" sz="1800" b="0" i="0" dirty="0">
                <a:solidFill>
                  <a:srgbClr val="A709F5"/>
                </a:solidFill>
                <a:effectLst/>
                <a:latin typeface="Menlo"/>
              </a:rPr>
              <a:t>'HC'</a:t>
            </a:r>
            <a:r>
              <a:rPr lang="en-US" sz="1800" b="0" i="0" dirty="0">
                <a:effectLst/>
                <a:latin typeface="Menlo"/>
              </a:rPr>
              <a:t>, </a:t>
            </a:r>
            <a:r>
              <a:rPr lang="en-US" sz="1800" b="0" i="0" dirty="0">
                <a:solidFill>
                  <a:srgbClr val="A709F5"/>
                </a:solidFill>
                <a:effectLst/>
                <a:latin typeface="Menlo"/>
              </a:rPr>
              <a:t>'HO'</a:t>
            </a:r>
            <a:r>
              <a:rPr lang="en-US" sz="1800" b="0" i="0" dirty="0">
                <a:effectLst/>
                <a:latin typeface="Menlo"/>
              </a:rPr>
              <a:t>, </a:t>
            </a:r>
            <a:r>
              <a:rPr lang="en-US" sz="1800" b="0" i="0" dirty="0">
                <a:solidFill>
                  <a:srgbClr val="A709F5"/>
                </a:solidFill>
                <a:effectLst/>
                <a:latin typeface="Menlo"/>
              </a:rPr>
              <a:t>'off'</a:t>
            </a:r>
            <a:r>
              <a:rPr lang="en-US" sz="1800" b="0" i="0" dirty="0">
                <a:effectLst/>
                <a:latin typeface="Menlo"/>
              </a:rPr>
              <a:t>, </a:t>
            </a:r>
            <a:r>
              <a:rPr lang="en-US" sz="1800" b="0" i="0" dirty="0">
                <a:solidFill>
                  <a:srgbClr val="A709F5"/>
                </a:solidFill>
                <a:effectLst/>
                <a:latin typeface="Menlo"/>
              </a:rPr>
              <a:t>'RD'</a:t>
            </a:r>
            <a:r>
              <a:rPr lang="en-US" sz="1800" b="0" i="0" dirty="0">
                <a:effectLst/>
                <a:latin typeface="Menlo"/>
              </a:rPr>
              <a:t>, </a:t>
            </a:r>
            <a:r>
              <a:rPr lang="en-US" sz="1800" b="0" i="0" dirty="0">
                <a:solidFill>
                  <a:srgbClr val="A709F5"/>
                </a:solidFill>
                <a:effectLst/>
                <a:latin typeface="Menlo"/>
              </a:rPr>
              <a:t>'Tab'</a:t>
            </a:r>
            <a:r>
              <a:rPr lang="en-US" sz="1800" b="0" i="0" dirty="0">
                <a:effectLst/>
                <a:latin typeface="Menlo"/>
              </a:rPr>
              <a:t>, </a:t>
            </a:r>
            <a:r>
              <a:rPr lang="en-US" sz="1800" b="0" i="0" dirty="0">
                <a:solidFill>
                  <a:srgbClr val="A709F5"/>
                </a:solidFill>
                <a:effectLst/>
                <a:latin typeface="Menlo"/>
              </a:rPr>
              <a:t>'Tad'</a:t>
            </a:r>
            <a:r>
              <a:rPr lang="en-US" sz="1800" b="0" i="0" dirty="0">
                <a:effectLst/>
                <a:latin typeface="Menlo"/>
              </a:rPr>
              <a:t>, </a:t>
            </a:r>
            <a:r>
              <a:rPr lang="en-US" sz="1800" b="0" i="0" dirty="0">
                <a:solidFill>
                  <a:srgbClr val="A709F5"/>
                </a:solidFill>
                <a:effectLst/>
                <a:latin typeface="Menlo"/>
              </a:rPr>
              <a:t>'UD'</a:t>
            </a:r>
            <a:r>
              <a:rPr lang="en-US" sz="1800" b="0" i="0" dirty="0">
                <a:effectLst/>
                <a:latin typeface="Menlo"/>
              </a:rPr>
              <a:t>, </a:t>
            </a:r>
            <a:r>
              <a:rPr lang="en-US" sz="1800" b="0" i="0" dirty="0">
                <a:solidFill>
                  <a:srgbClr val="A709F5"/>
                </a:solidFill>
                <a:effectLst/>
                <a:latin typeface="Menlo"/>
              </a:rPr>
              <a:t>'WE'</a:t>
            </a:r>
            <a:r>
              <a:rPr lang="en-US" sz="1800" b="0" i="0" dirty="0">
                <a:effectLst/>
                <a:latin typeface="Menlo"/>
              </a:rPr>
              <a:t>, </a:t>
            </a:r>
            <a:r>
              <a:rPr lang="en-US" sz="1800" b="0" i="0" dirty="0">
                <a:solidFill>
                  <a:srgbClr val="A709F5"/>
                </a:solidFill>
                <a:effectLst/>
                <a:latin typeface="Menlo"/>
              </a:rPr>
              <a:t>'WF'</a:t>
            </a:r>
            <a:r>
              <a:rPr lang="en-US" sz="1800" b="0" i="0" dirty="0">
                <a:effectLst/>
                <a:latin typeface="Menlo"/>
              </a:rPr>
              <a:t>, </a:t>
            </a:r>
            <a:r>
              <a:rPr lang="en-US" sz="1800" b="0" i="0" dirty="0">
                <a:solidFill>
                  <a:srgbClr val="A709F5"/>
                </a:solidFill>
                <a:effectLst/>
                <a:latin typeface="Menlo"/>
              </a:rPr>
              <a:t>'WP'</a:t>
            </a:r>
            <a:r>
              <a:rPr lang="en-US" sz="1800" b="0" i="0" dirty="0">
                <a:effectLst/>
                <a:latin typeface="Menlo"/>
              </a:rPr>
              <a:t>, </a:t>
            </a:r>
            <a:r>
              <a:rPr lang="en-US" sz="1800" b="0" i="0" dirty="0">
                <a:solidFill>
                  <a:srgbClr val="A709F5"/>
                </a:solidFill>
                <a:effectLst/>
                <a:latin typeface="Menlo"/>
              </a:rPr>
              <a:t>'WS'</a:t>
            </a:r>
            <a:r>
              <a:rPr lang="en-US" sz="1800" b="0" i="0" dirty="0">
                <a:effectLst/>
                <a:latin typeface="Menlo"/>
              </a:rPr>
              <a:t>};</a:t>
            </a:r>
          </a:p>
          <a:p>
            <a:r>
              <a:rPr lang="en-US" sz="1800" b="0" i="0" dirty="0" err="1">
                <a:effectLst/>
                <a:latin typeface="Menlo"/>
              </a:rPr>
              <a:t>n_postures</a:t>
            </a:r>
            <a:r>
              <a:rPr lang="en-US" sz="1800" b="0" i="0" dirty="0">
                <a:effectLst/>
                <a:latin typeface="Menlo"/>
              </a:rPr>
              <a:t> = 11;</a:t>
            </a:r>
          </a:p>
          <a:p>
            <a:endParaRPr lang="en-US" sz="1800" b="0" i="0" dirty="0">
              <a:effectLst/>
              <a:latin typeface="Menlo"/>
            </a:endParaRPr>
          </a:p>
          <a:p>
            <a:r>
              <a:rPr lang="en-US" sz="1800" b="0" i="0" dirty="0">
                <a:solidFill>
                  <a:srgbClr val="008013"/>
                </a:solidFill>
                <a:effectLst/>
                <a:latin typeface="Menlo"/>
              </a:rPr>
              <a:t>% Raw EMG training posture data</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1:n_postures</a:t>
            </a:r>
          </a:p>
          <a:p>
            <a:r>
              <a:rPr lang="en-US" sz="1800" b="0" i="0" dirty="0">
                <a:effectLst/>
                <a:latin typeface="Menlo"/>
              </a:rPr>
              <a:t>load([</a:t>
            </a:r>
            <a:r>
              <a:rPr lang="en-US" sz="1800" b="0" i="0" dirty="0" err="1">
                <a:effectLst/>
                <a:latin typeface="Menlo"/>
              </a:rPr>
              <a:t>posture_names</a:t>
            </a:r>
            <a:r>
              <a:rPr lang="en-US" sz="1800" b="0" i="0" dirty="0">
                <a:effectLst/>
                <a:latin typeface="Menlo"/>
              </a:rPr>
              <a:t>{1,i},</a:t>
            </a:r>
            <a:r>
              <a:rPr lang="en-US" sz="1800" b="0" i="0" dirty="0">
                <a:solidFill>
                  <a:srgbClr val="A709F5"/>
                </a:solidFill>
                <a:effectLst/>
                <a:latin typeface="Menlo"/>
              </a:rPr>
              <a:t>'_</a:t>
            </a:r>
            <a:r>
              <a:rPr lang="en-US" sz="1800" b="0" i="0" dirty="0" err="1">
                <a:solidFill>
                  <a:srgbClr val="A709F5"/>
                </a:solidFill>
                <a:effectLst/>
                <a:latin typeface="Menlo"/>
              </a:rPr>
              <a:t>train.mat</a:t>
            </a:r>
            <a:r>
              <a:rPr lang="en-US" sz="1800" b="0" i="0" dirty="0">
                <a:solidFill>
                  <a:srgbClr val="A709F5"/>
                </a:solidFill>
                <a:effectLst/>
                <a:latin typeface="Menlo"/>
              </a:rPr>
              <a:t>'</a:t>
            </a:r>
            <a:r>
              <a:rPr lang="en-US" sz="1800" b="0" i="0" dirty="0">
                <a:effectLst/>
                <a:latin typeface="Menlo"/>
              </a:rPr>
              <a:t>])</a:t>
            </a:r>
          </a:p>
          <a:p>
            <a:endParaRPr lang="en-US" sz="1800" b="0" i="0" dirty="0">
              <a:effectLst/>
              <a:latin typeface="Menlo"/>
            </a:endParaRPr>
          </a:p>
          <a:p>
            <a:r>
              <a:rPr lang="en-US" sz="1800" b="0" i="0" dirty="0" err="1">
                <a:effectLst/>
                <a:latin typeface="Menlo"/>
              </a:rPr>
              <a:t>emg_train_struct</a:t>
            </a:r>
            <a:r>
              <a:rPr lang="en-US" sz="1800" b="0" i="0" dirty="0">
                <a:effectLst/>
                <a:latin typeface="Menlo"/>
              </a:rPr>
              <a:t>.(</a:t>
            </a:r>
            <a:r>
              <a:rPr lang="en-US" sz="1800" b="0" i="0" dirty="0" err="1">
                <a:effectLst/>
                <a:latin typeface="Menlo"/>
              </a:rPr>
              <a:t>posture_names</a:t>
            </a:r>
            <a:r>
              <a:rPr lang="en-US" sz="1800" b="0" i="0" dirty="0">
                <a:effectLst/>
                <a:latin typeface="Menlo"/>
              </a:rPr>
              <a:t>{1,i})= </a:t>
            </a:r>
            <a:r>
              <a:rPr lang="en-US" sz="1800" b="0" i="0" dirty="0" err="1">
                <a:effectLst/>
                <a:latin typeface="Menlo"/>
              </a:rPr>
              <a:t>posture.Data</a:t>
            </a:r>
            <a:r>
              <a:rPr lang="en-US" sz="1800" b="0" i="0" dirty="0">
                <a:effectLst/>
                <a:latin typeface="Menlo"/>
              </a:rPr>
              <a:t>;</a:t>
            </a:r>
          </a:p>
          <a:p>
            <a:endParaRPr lang="en-US" sz="1800" b="0" i="0" dirty="0">
              <a:effectLst/>
              <a:latin typeface="Menlo"/>
            </a:endParaRPr>
          </a:p>
          <a:p>
            <a:r>
              <a:rPr lang="en-US" sz="1800" b="0" i="0" dirty="0">
                <a:effectLst/>
                <a:latin typeface="Menlo"/>
              </a:rPr>
              <a:t>clear </a:t>
            </a:r>
            <a:r>
              <a:rPr lang="en-US" sz="1800" b="0" i="0" dirty="0">
                <a:solidFill>
                  <a:srgbClr val="A709F5"/>
                </a:solidFill>
                <a:effectLst/>
                <a:latin typeface="Menlo"/>
              </a:rPr>
              <a:t>posture</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08013"/>
                </a:solidFill>
                <a:effectLst/>
                <a:latin typeface="Menlo"/>
              </a:rPr>
              <a:t>% </a:t>
            </a:r>
            <a:r>
              <a:rPr lang="en-US" sz="1800" b="0" i="0" dirty="0" err="1">
                <a:solidFill>
                  <a:srgbClr val="008013"/>
                </a:solidFill>
                <a:effectLst/>
                <a:latin typeface="Menlo"/>
              </a:rPr>
              <a:t>emg_train_struct</a:t>
            </a:r>
            <a:r>
              <a:rPr lang="en-US" sz="1800" b="0" i="0" dirty="0">
                <a:solidFill>
                  <a:srgbClr val="008013"/>
                </a:solidFill>
                <a:effectLst/>
                <a:latin typeface="Menlo"/>
              </a:rPr>
              <a:t>: 1x1 struct with 11 fields, each field (</a:t>
            </a:r>
            <a:r>
              <a:rPr lang="en-US" sz="1800" b="0" i="0" dirty="0" err="1">
                <a:solidFill>
                  <a:srgbClr val="008013"/>
                </a:solidFill>
                <a:effectLst/>
                <a:latin typeface="Menlo"/>
              </a:rPr>
              <a:t>posture.Data</a:t>
            </a:r>
            <a:r>
              <a:rPr lang="en-US" sz="1800" b="0" i="0" dirty="0">
                <a:solidFill>
                  <a:srgbClr val="008013"/>
                </a:solidFill>
                <a:effectLst/>
                <a:latin typeface="Menlo"/>
              </a:rPr>
              <a:t>) is a 8x167761 double</a:t>
            </a:r>
            <a:endParaRPr lang="en-US" sz="1800" b="0" i="0" dirty="0">
              <a:effectLst/>
              <a:latin typeface="Menlo"/>
            </a:endParaRPr>
          </a:p>
          <a:p>
            <a:endParaRPr lang="en-US" sz="1800" b="0" i="0" dirty="0">
              <a:effectLst/>
              <a:latin typeface="Menlo"/>
            </a:endParaRPr>
          </a:p>
          <a:p>
            <a:r>
              <a:rPr lang="en-US" sz="1800" b="0" i="0" dirty="0">
                <a:effectLst/>
                <a:latin typeface="Menlo"/>
              </a:rPr>
              <a:t>clear </a:t>
            </a:r>
            <a:r>
              <a:rPr lang="en-US" sz="1800" b="0" i="0" dirty="0" err="1">
                <a:solidFill>
                  <a:srgbClr val="A709F5"/>
                </a:solidFill>
                <a:effectLst/>
                <a:latin typeface="Menlo"/>
              </a:rPr>
              <a:t>i</a:t>
            </a:r>
            <a:r>
              <a:rPr lang="en-US" sz="1800" b="0" i="0" dirty="0">
                <a:effectLst/>
                <a:latin typeface="Menlo"/>
              </a:rPr>
              <a:t>;</a:t>
            </a:r>
          </a:p>
          <a:p>
            <a:endParaRPr lang="en-US" sz="1800" b="0" i="0" dirty="0">
              <a:effectLst/>
              <a:latin typeface="Menlo"/>
            </a:endParaRPr>
          </a:p>
          <a:p>
            <a:r>
              <a:rPr lang="en-US" sz="1800" b="0" i="0" dirty="0">
                <a:solidFill>
                  <a:srgbClr val="008013"/>
                </a:solidFill>
                <a:effectLst/>
                <a:latin typeface="Menlo"/>
              </a:rPr>
              <a:t>% Raw EMG validation posture data</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1:n_postures</a:t>
            </a:r>
          </a:p>
          <a:p>
            <a:r>
              <a:rPr lang="en-US" sz="1800" b="0" i="0" dirty="0">
                <a:effectLst/>
                <a:latin typeface="Menlo"/>
              </a:rPr>
              <a:t>load([</a:t>
            </a:r>
            <a:r>
              <a:rPr lang="en-US" sz="1800" b="0" i="0" dirty="0" err="1">
                <a:effectLst/>
                <a:latin typeface="Menlo"/>
              </a:rPr>
              <a:t>posture_names</a:t>
            </a:r>
            <a:r>
              <a:rPr lang="en-US" sz="1800" b="0" i="0" dirty="0">
                <a:effectLst/>
                <a:latin typeface="Menlo"/>
              </a:rPr>
              <a:t>{1,i},</a:t>
            </a:r>
            <a:r>
              <a:rPr lang="en-US" sz="1800" b="0" i="0" dirty="0">
                <a:solidFill>
                  <a:srgbClr val="A709F5"/>
                </a:solidFill>
                <a:effectLst/>
                <a:latin typeface="Menlo"/>
              </a:rPr>
              <a:t>'_</a:t>
            </a:r>
            <a:r>
              <a:rPr lang="en-US" sz="1800" b="0" i="0" dirty="0" err="1">
                <a:solidFill>
                  <a:srgbClr val="A709F5"/>
                </a:solidFill>
                <a:effectLst/>
                <a:latin typeface="Menlo"/>
              </a:rPr>
              <a:t>val.mat</a:t>
            </a:r>
            <a:r>
              <a:rPr lang="en-US" sz="1800" b="0" i="0" dirty="0">
                <a:solidFill>
                  <a:srgbClr val="A709F5"/>
                </a:solidFill>
                <a:effectLst/>
                <a:latin typeface="Menlo"/>
              </a:rPr>
              <a:t>'</a:t>
            </a:r>
            <a:r>
              <a:rPr lang="en-US" sz="1800" b="0" i="0" dirty="0">
                <a:effectLst/>
                <a:latin typeface="Menlo"/>
              </a:rPr>
              <a:t>])</a:t>
            </a:r>
          </a:p>
          <a:p>
            <a:endParaRPr lang="en-US" sz="1800" b="0" i="0" dirty="0">
              <a:effectLst/>
              <a:latin typeface="Menlo"/>
            </a:endParaRPr>
          </a:p>
          <a:p>
            <a:r>
              <a:rPr lang="en-US" sz="1800" b="0" i="0" dirty="0" err="1">
                <a:effectLst/>
                <a:latin typeface="Menlo"/>
              </a:rPr>
              <a:t>emg_val_struct</a:t>
            </a:r>
            <a:r>
              <a:rPr lang="en-US" sz="1800" b="0" i="0" dirty="0">
                <a:effectLst/>
                <a:latin typeface="Menlo"/>
              </a:rPr>
              <a:t>.(</a:t>
            </a:r>
            <a:r>
              <a:rPr lang="en-US" sz="1800" b="0" i="0" dirty="0" err="1">
                <a:effectLst/>
                <a:latin typeface="Menlo"/>
              </a:rPr>
              <a:t>posture_names</a:t>
            </a:r>
            <a:r>
              <a:rPr lang="en-US" sz="1800" b="0" i="0" dirty="0">
                <a:effectLst/>
                <a:latin typeface="Menlo"/>
              </a:rPr>
              <a:t>{1,i})= </a:t>
            </a:r>
            <a:r>
              <a:rPr lang="en-US" sz="1800" b="0" i="0" dirty="0" err="1">
                <a:effectLst/>
                <a:latin typeface="Menlo"/>
              </a:rPr>
              <a:t>posture.Data</a:t>
            </a:r>
            <a:r>
              <a:rPr lang="en-US" sz="1800" b="0" i="0" dirty="0">
                <a:effectLst/>
                <a:latin typeface="Menlo"/>
              </a:rPr>
              <a:t>;</a:t>
            </a:r>
          </a:p>
          <a:p>
            <a:endParaRPr lang="en-US" sz="1800" b="0" i="0" dirty="0">
              <a:effectLst/>
              <a:latin typeface="Menlo"/>
            </a:endParaRPr>
          </a:p>
          <a:p>
            <a:r>
              <a:rPr lang="en-US" sz="1800" b="0" i="0" dirty="0">
                <a:effectLst/>
                <a:latin typeface="Menlo"/>
              </a:rPr>
              <a:t>clear </a:t>
            </a:r>
            <a:r>
              <a:rPr lang="en-US" sz="1800" b="0" i="0" dirty="0">
                <a:solidFill>
                  <a:srgbClr val="A709F5"/>
                </a:solidFill>
                <a:effectLst/>
                <a:latin typeface="Menlo"/>
              </a:rPr>
              <a:t>posture</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08013"/>
                </a:solidFill>
                <a:effectLst/>
                <a:latin typeface="Menlo"/>
              </a:rPr>
              <a:t>% </a:t>
            </a:r>
            <a:r>
              <a:rPr lang="en-US" sz="1800" b="0" i="0" dirty="0" err="1">
                <a:solidFill>
                  <a:srgbClr val="008013"/>
                </a:solidFill>
                <a:effectLst/>
                <a:latin typeface="Menlo"/>
              </a:rPr>
              <a:t>emg_val_struct</a:t>
            </a:r>
            <a:r>
              <a:rPr lang="en-US" sz="1800" b="0" i="0" dirty="0">
                <a:solidFill>
                  <a:srgbClr val="008013"/>
                </a:solidFill>
                <a:effectLst/>
                <a:latin typeface="Menlo"/>
              </a:rPr>
              <a:t>: 1x1 struct with 11 fields, each field (</a:t>
            </a:r>
            <a:r>
              <a:rPr lang="en-US" sz="1800" b="0" i="0" dirty="0" err="1">
                <a:solidFill>
                  <a:srgbClr val="008013"/>
                </a:solidFill>
                <a:effectLst/>
                <a:latin typeface="Menlo"/>
              </a:rPr>
              <a:t>posture.Data</a:t>
            </a:r>
            <a:r>
              <a:rPr lang="en-US" sz="1800" b="0" i="0" dirty="0">
                <a:solidFill>
                  <a:srgbClr val="008013"/>
                </a:solidFill>
                <a:effectLst/>
                <a:latin typeface="Menlo"/>
              </a:rPr>
              <a:t>) is a 8x167761 double</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EMG training data and validation data are equivalent in dimension --&gt;</a:t>
            </a:r>
            <a:endParaRPr lang="en-US" sz="1800" b="0" i="0" dirty="0">
              <a:effectLst/>
              <a:latin typeface="Menlo"/>
            </a:endParaRPr>
          </a:p>
          <a:p>
            <a:r>
              <a:rPr lang="en-US" sz="1800" b="0" i="0" dirty="0">
                <a:solidFill>
                  <a:srgbClr val="008013"/>
                </a:solidFill>
                <a:effectLst/>
                <a:latin typeface="Menlo"/>
              </a:rPr>
              <a:t>% save all data in a single storage container</a:t>
            </a:r>
            <a:endParaRPr lang="en-US" sz="1800" b="0" i="0" dirty="0">
              <a:effectLst/>
              <a:latin typeface="Menlo"/>
            </a:endParaRPr>
          </a:p>
          <a:p>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Save each Raw EMG mat file struct (posture) in a single cell array</a:t>
            </a:r>
            <a:endParaRPr lang="en-US" sz="1800" b="0" i="0" dirty="0">
              <a:effectLst/>
              <a:latin typeface="Menlo"/>
            </a:endParaRPr>
          </a:p>
          <a:p>
            <a:endParaRPr lang="en-US" sz="1800" b="0" i="0" dirty="0">
              <a:effectLst/>
              <a:latin typeface="Menlo"/>
            </a:endParaRPr>
          </a:p>
          <a:p>
            <a:r>
              <a:rPr lang="en-US" sz="1800" b="0" i="0" dirty="0" err="1">
                <a:effectLst/>
                <a:latin typeface="Menlo"/>
              </a:rPr>
              <a:t>n_files</a:t>
            </a:r>
            <a:r>
              <a:rPr lang="en-US" sz="1800" b="0" i="0" dirty="0">
                <a:effectLst/>
                <a:latin typeface="Menlo"/>
              </a:rPr>
              <a:t> = length(</a:t>
            </a:r>
            <a:r>
              <a:rPr lang="en-US" sz="1800" b="0" i="0" dirty="0" err="1">
                <a:effectLst/>
                <a:latin typeface="Menlo"/>
              </a:rPr>
              <a:t>mat_files</a:t>
            </a:r>
            <a:r>
              <a:rPr lang="en-US" sz="1800" b="0" i="0" dirty="0">
                <a:effectLst/>
                <a:latin typeface="Menlo"/>
              </a:rPr>
              <a:t>);</a:t>
            </a:r>
          </a:p>
          <a:p>
            <a:r>
              <a:rPr lang="en-US" sz="1800" b="0" i="0" dirty="0" err="1">
                <a:effectLst/>
                <a:latin typeface="Menlo"/>
              </a:rPr>
              <a:t>allData_cellArray</a:t>
            </a:r>
            <a:r>
              <a:rPr lang="en-US" sz="1800" b="0" i="0" dirty="0">
                <a:effectLst/>
                <a:latin typeface="Menlo"/>
              </a:rPr>
              <a:t> = cell(cell(</a:t>
            </a:r>
            <a:r>
              <a:rPr lang="en-US" sz="1800" b="0" i="0" dirty="0" err="1">
                <a:effectLst/>
                <a:latin typeface="Menlo"/>
              </a:rPr>
              <a:t>n_files</a:t>
            </a:r>
            <a:r>
              <a:rPr lang="en-US" sz="1800" b="0" i="0" dirty="0">
                <a:effectLst/>
                <a:latin typeface="Menlo"/>
              </a:rPr>
              <a:t>, 2));</a:t>
            </a:r>
          </a:p>
          <a:p>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1:n_files</a:t>
            </a:r>
          </a:p>
          <a:p>
            <a:r>
              <a:rPr lang="en-US" sz="1800" b="0" i="0" dirty="0">
                <a:solidFill>
                  <a:srgbClr val="008013"/>
                </a:solidFill>
                <a:effectLst/>
                <a:latin typeface="Menlo"/>
              </a:rPr>
              <a:t>% 1st col: name of file struct (posture)</a:t>
            </a:r>
            <a:endParaRPr lang="en-US" sz="1800" b="0" i="0" dirty="0">
              <a:effectLst/>
              <a:latin typeface="Menlo"/>
            </a:endParaRPr>
          </a:p>
          <a:p>
            <a:r>
              <a:rPr lang="en-US" sz="1800" b="0" i="0" dirty="0" err="1">
                <a:effectLst/>
                <a:latin typeface="Menlo"/>
              </a:rPr>
              <a:t>allData_cellArray</a:t>
            </a:r>
            <a:r>
              <a:rPr lang="en-US" sz="1800" b="0" i="0" dirty="0">
                <a:effectLst/>
                <a:latin typeface="Menlo"/>
              </a:rPr>
              <a:t>{</a:t>
            </a:r>
            <a:r>
              <a:rPr lang="en-US" sz="1800" b="0" i="0" dirty="0" err="1">
                <a:effectLst/>
                <a:latin typeface="Menlo"/>
              </a:rPr>
              <a:t>i</a:t>
            </a:r>
            <a:r>
              <a:rPr lang="en-US" sz="1800" b="0" i="0" dirty="0">
                <a:effectLst/>
                <a:latin typeface="Menlo"/>
              </a:rPr>
              <a:t>, 1} = </a:t>
            </a:r>
            <a:r>
              <a:rPr lang="en-US" sz="1800" b="0" i="0" dirty="0" err="1">
                <a:effectLst/>
                <a:latin typeface="Menlo"/>
              </a:rPr>
              <a:t>mat_files</a:t>
            </a:r>
            <a:r>
              <a:rPr lang="en-US" sz="1800" b="0" i="0" dirty="0">
                <a:effectLst/>
                <a:latin typeface="Menlo"/>
              </a:rPr>
              <a:t>(</a:t>
            </a:r>
            <a:r>
              <a:rPr lang="en-US" sz="1800" b="0" i="0" dirty="0" err="1">
                <a:effectLst/>
                <a:latin typeface="Menlo"/>
              </a:rPr>
              <a:t>i</a:t>
            </a:r>
            <a:r>
              <a:rPr lang="en-US" sz="1800" b="0" i="0" dirty="0">
                <a:effectLst/>
                <a:latin typeface="Menlo"/>
              </a:rPr>
              <a:t>).name;</a:t>
            </a:r>
          </a:p>
          <a:p>
            <a:r>
              <a:rPr lang="en-US" sz="1800" b="0" i="0" dirty="0">
                <a:solidFill>
                  <a:srgbClr val="008013"/>
                </a:solidFill>
                <a:effectLst/>
                <a:latin typeface="Menlo"/>
              </a:rPr>
              <a:t>% 2nd col: content of file struct (posture)</a:t>
            </a:r>
            <a:endParaRPr lang="en-US" sz="1800" b="0" i="0" dirty="0">
              <a:effectLst/>
              <a:latin typeface="Menlo"/>
            </a:endParaRPr>
          </a:p>
          <a:p>
            <a:r>
              <a:rPr lang="en-US" sz="1800" b="0" i="0" dirty="0" err="1">
                <a:effectLst/>
                <a:latin typeface="Menlo"/>
              </a:rPr>
              <a:t>allData_cellArray</a:t>
            </a:r>
            <a:r>
              <a:rPr lang="en-US" sz="1800" b="0" i="0" dirty="0">
                <a:effectLst/>
                <a:latin typeface="Menlo"/>
              </a:rPr>
              <a:t>{</a:t>
            </a:r>
            <a:r>
              <a:rPr lang="en-US" sz="1800" b="0" i="0" dirty="0" err="1">
                <a:effectLst/>
                <a:latin typeface="Menlo"/>
              </a:rPr>
              <a:t>i</a:t>
            </a:r>
            <a:r>
              <a:rPr lang="en-US" sz="1800" b="0" i="0" dirty="0">
                <a:effectLst/>
                <a:latin typeface="Menlo"/>
              </a:rPr>
              <a:t>, 2} = load(</a:t>
            </a:r>
            <a:r>
              <a:rPr lang="en-US" sz="1800" b="0" i="0" dirty="0" err="1">
                <a:effectLst/>
                <a:latin typeface="Menlo"/>
              </a:rPr>
              <a:t>mat_files</a:t>
            </a:r>
            <a:r>
              <a:rPr lang="en-US" sz="1800" b="0" i="0" dirty="0">
                <a:effectLst/>
                <a:latin typeface="Menlo"/>
              </a:rPr>
              <a:t>(</a:t>
            </a:r>
            <a:r>
              <a:rPr lang="en-US" sz="1800" b="0" i="0" dirty="0" err="1">
                <a:effectLst/>
                <a:latin typeface="Menlo"/>
              </a:rPr>
              <a:t>i</a:t>
            </a:r>
            <a:r>
              <a:rPr lang="en-US" sz="1800" b="0" i="0" dirty="0">
                <a:effectLst/>
                <a:latin typeface="Menlo"/>
              </a:rPr>
              <a:t>).name);</a:t>
            </a:r>
          </a:p>
          <a:p>
            <a:r>
              <a:rPr lang="en-US" sz="1800" b="0" i="0" dirty="0">
                <a:solidFill>
                  <a:srgbClr val="0E00FF"/>
                </a:solidFill>
                <a:effectLst/>
                <a:latin typeface="Menlo"/>
              </a:rPr>
              <a:t>end</a:t>
            </a:r>
            <a:endParaRPr lang="en-US" sz="1800" b="0" i="0" dirty="0">
              <a:effectLst/>
              <a:latin typeface="Menlo"/>
            </a:endParaRPr>
          </a:p>
          <a:p>
            <a:endParaRPr lang="en-US" sz="1800" b="0" i="0" dirty="0">
              <a:effectLst/>
              <a:latin typeface="Menlo"/>
            </a:endParaRPr>
          </a:p>
          <a:p>
            <a:r>
              <a:rPr lang="en-US" sz="1800" b="0" i="0" dirty="0">
                <a:effectLst/>
                <a:latin typeface="Menlo"/>
              </a:rPr>
              <a:t>clear </a:t>
            </a:r>
            <a:r>
              <a:rPr lang="en-US" sz="1800" b="0" i="0" dirty="0" err="1">
                <a:solidFill>
                  <a:srgbClr val="A709F5"/>
                </a:solidFill>
                <a:effectLst/>
                <a:latin typeface="Menlo"/>
              </a:rPr>
              <a:t>i</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all channels of Raw EMG per posture</a:t>
            </a:r>
            <a:br>
              <a:rPr lang="en-US" sz="1800" b="0" i="0" dirty="0">
                <a:effectLst/>
                <a:latin typeface="Menlo"/>
              </a:rPr>
            </a:br>
            <a:endParaRPr lang="en-US" sz="1800" b="0" i="0" dirty="0">
              <a:effectLst/>
              <a:latin typeface="Menlo"/>
            </a:endParaRPr>
          </a:p>
          <a:p>
            <a:r>
              <a:rPr lang="en-US" sz="1800" b="0" i="0" dirty="0" err="1">
                <a:effectLst/>
                <a:latin typeface="Menlo"/>
              </a:rPr>
              <a:t>n_channels</a:t>
            </a:r>
            <a:r>
              <a:rPr lang="en-US" sz="1800" b="0" i="0" dirty="0">
                <a:effectLst/>
                <a:latin typeface="Menlo"/>
              </a:rPr>
              <a:t> = height(</a:t>
            </a:r>
            <a:r>
              <a:rPr lang="en-US" sz="1800" b="0" i="0" dirty="0" err="1">
                <a:effectLst/>
                <a:latin typeface="Menlo"/>
              </a:rPr>
              <a:t>allData_cellArray</a:t>
            </a:r>
            <a:r>
              <a:rPr lang="en-US" sz="1800" b="0" i="0" dirty="0">
                <a:effectLst/>
                <a:latin typeface="Menlo"/>
              </a:rPr>
              <a:t>{1,2}.</a:t>
            </a:r>
            <a:r>
              <a:rPr lang="en-US" sz="1800" b="0" i="0" dirty="0" err="1">
                <a:effectLst/>
                <a:latin typeface="Menlo"/>
              </a:rPr>
              <a:t>posture.Channels</a:t>
            </a:r>
            <a:r>
              <a:rPr lang="en-US" sz="1800" b="0" i="0" dirty="0">
                <a:effectLst/>
                <a:latin typeface="Menlo"/>
              </a:rPr>
              <a:t>);</a:t>
            </a:r>
          </a:p>
          <a:p>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1:length(</a:t>
            </a:r>
            <a:r>
              <a:rPr lang="en-US" sz="1800" b="0" i="0" dirty="0" err="1">
                <a:effectLst/>
                <a:latin typeface="Menlo"/>
              </a:rPr>
              <a:t>allData_cellArray</a:t>
            </a:r>
            <a:r>
              <a:rPr lang="en-US" sz="1800" b="0" i="0" dirty="0">
                <a:effectLst/>
                <a:latin typeface="Menlo"/>
              </a:rPr>
              <a:t>)</a:t>
            </a:r>
          </a:p>
          <a:p>
            <a:r>
              <a:rPr lang="en-US" sz="1800" b="0" i="0" dirty="0">
                <a:effectLst/>
                <a:latin typeface="Menlo"/>
              </a:rPr>
              <a:t>figure(</a:t>
            </a:r>
            <a:r>
              <a:rPr lang="en-US" sz="1800" b="0" i="0" dirty="0" err="1">
                <a:effectLst/>
                <a:latin typeface="Menlo"/>
              </a:rPr>
              <a:t>i</a:t>
            </a:r>
            <a:r>
              <a:rPr lang="en-US" sz="1800" b="0" i="0" dirty="0">
                <a:effectLst/>
                <a:latin typeface="Menlo"/>
              </a:rPr>
              <a:t>)</a:t>
            </a:r>
          </a:p>
          <a:p>
            <a:r>
              <a:rPr lang="en-US" sz="1800" b="0" i="0" dirty="0">
                <a:solidFill>
                  <a:srgbClr val="0E00FF"/>
                </a:solidFill>
                <a:effectLst/>
                <a:latin typeface="Menlo"/>
              </a:rPr>
              <a:t>for </a:t>
            </a:r>
            <a:r>
              <a:rPr lang="en-US" sz="1800" b="0" i="0" dirty="0">
                <a:effectLst/>
                <a:latin typeface="Menlo"/>
              </a:rPr>
              <a:t>j = 1:n_channels</a:t>
            </a:r>
          </a:p>
          <a:p>
            <a:r>
              <a:rPr lang="en-US" sz="1800" b="0" i="0" dirty="0">
                <a:effectLst/>
                <a:latin typeface="Menlo"/>
              </a:rPr>
              <a:t>subplot(4, 2, j);</a:t>
            </a:r>
          </a:p>
          <a:p>
            <a:r>
              <a:rPr lang="en-US" sz="1800" b="0" i="0" dirty="0">
                <a:effectLst/>
                <a:latin typeface="Menlo"/>
              </a:rPr>
              <a:t>plot(</a:t>
            </a:r>
            <a:r>
              <a:rPr lang="en-US" sz="1800" b="0" i="0" dirty="0" err="1">
                <a:effectLst/>
                <a:latin typeface="Menlo"/>
              </a:rPr>
              <a:t>allData_cellArray</a:t>
            </a:r>
            <a:r>
              <a:rPr lang="en-US" sz="1800" b="0" i="0" dirty="0">
                <a:effectLst/>
                <a:latin typeface="Menlo"/>
              </a:rPr>
              <a:t>{i,2}.</a:t>
            </a:r>
            <a:r>
              <a:rPr lang="en-US" sz="1800" b="0" i="0" dirty="0" err="1">
                <a:effectLst/>
                <a:latin typeface="Menlo"/>
              </a:rPr>
              <a:t>posture.Time</a:t>
            </a:r>
            <a:r>
              <a:rPr lang="en-US" sz="1800" b="0" i="0" dirty="0">
                <a:effectLst/>
                <a:latin typeface="Menlo"/>
              </a:rPr>
              <a:t>(j,:), </a:t>
            </a:r>
            <a:r>
              <a:rPr lang="en-US" sz="1800" b="0" i="0" dirty="0" err="1">
                <a:effectLst/>
                <a:latin typeface="Menlo"/>
              </a:rPr>
              <a:t>allData_cellArray</a:t>
            </a:r>
            <a:r>
              <a:rPr lang="en-US" sz="1800" b="0" i="0" dirty="0">
                <a:effectLst/>
                <a:latin typeface="Menlo"/>
              </a:rPr>
              <a:t>{i,2}.</a:t>
            </a:r>
            <a:r>
              <a:rPr lang="en-US" sz="1800" b="0" i="0" dirty="0" err="1">
                <a:effectLst/>
                <a:latin typeface="Menlo"/>
              </a:rPr>
              <a:t>posture.Data</a:t>
            </a:r>
            <a:r>
              <a:rPr lang="en-US" sz="1800" b="0" i="0" dirty="0">
                <a:effectLst/>
                <a:latin typeface="Menlo"/>
              </a:rPr>
              <a:t>(j,:));</a:t>
            </a:r>
          </a:p>
          <a:p>
            <a:r>
              <a:rPr lang="en-US" sz="1800" b="0" i="0" dirty="0">
                <a:effectLst/>
                <a:latin typeface="Menlo"/>
              </a:rPr>
              <a:t>title(</a:t>
            </a:r>
            <a:r>
              <a:rPr lang="en-US" sz="1800" b="0" i="0" dirty="0">
                <a:solidFill>
                  <a:srgbClr val="A709F5"/>
                </a:solidFill>
                <a:effectLst/>
                <a:latin typeface="Menlo"/>
              </a:rPr>
              <a:t>"Raw Data, Channel "</a:t>
            </a:r>
            <a:r>
              <a:rPr lang="en-US" sz="1800" b="0" i="0" dirty="0">
                <a:effectLst/>
                <a:latin typeface="Menlo"/>
              </a:rPr>
              <a:t>+ j);</a:t>
            </a:r>
          </a:p>
          <a:p>
            <a:r>
              <a:rPr lang="en-US" sz="1800" b="0" i="0" dirty="0" err="1">
                <a:effectLst/>
                <a:latin typeface="Menlo"/>
              </a:rPr>
              <a:t>sgtitle</a:t>
            </a:r>
            <a:r>
              <a:rPr lang="en-US" sz="1800" b="0" i="0" dirty="0">
                <a:effectLst/>
                <a:latin typeface="Menlo"/>
              </a:rPr>
              <a:t>(</a:t>
            </a:r>
            <a:r>
              <a:rPr lang="en-US" sz="1800" b="0" i="0" dirty="0" err="1">
                <a:effectLst/>
                <a:latin typeface="Menlo"/>
              </a:rPr>
              <a:t>allData_cellArray</a:t>
            </a:r>
            <a:r>
              <a:rPr lang="en-US" sz="1800" b="0" i="0" dirty="0">
                <a:effectLst/>
                <a:latin typeface="Menlo"/>
              </a:rPr>
              <a:t>{i,1}, </a:t>
            </a:r>
            <a:r>
              <a:rPr lang="en-US" sz="1800" b="0" i="0" dirty="0">
                <a:solidFill>
                  <a:srgbClr val="A709F5"/>
                </a:solidFill>
                <a:effectLst/>
                <a:latin typeface="Menlo"/>
              </a:rPr>
              <a:t>'Interpreter'</a:t>
            </a:r>
            <a:r>
              <a:rPr lang="en-US" sz="1800" b="0" i="0" dirty="0">
                <a:effectLst/>
                <a:latin typeface="Menlo"/>
              </a:rPr>
              <a:t>, </a:t>
            </a:r>
            <a:r>
              <a:rPr lang="en-US" sz="1800" b="0" i="0" dirty="0">
                <a:solidFill>
                  <a:srgbClr val="A709F5"/>
                </a:solidFill>
                <a:effectLst/>
                <a:latin typeface="Menlo"/>
              </a:rPr>
              <a:t>'none'</a:t>
            </a:r>
            <a:r>
              <a:rPr lang="en-US" sz="1800" b="0" i="0" dirty="0">
                <a:effectLst/>
                <a:latin typeface="Menlo"/>
              </a:rPr>
              <a:t>);</a:t>
            </a:r>
          </a:p>
          <a:p>
            <a:r>
              <a:rPr lang="en-US" sz="1800" b="0" i="0" dirty="0" err="1">
                <a:effectLst/>
                <a:latin typeface="Menlo"/>
              </a:rPr>
              <a:t>ylim</a:t>
            </a:r>
            <a:r>
              <a:rPr lang="en-US" sz="1800" b="0" i="0" dirty="0">
                <a:effectLst/>
                <a:latin typeface="Menlo"/>
              </a:rPr>
              <a:t>([-2e-3, 2e-3]);</a:t>
            </a: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887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42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ER</a:t>
            </a:r>
          </a:p>
          <a:p>
            <a:r>
              <a:rPr lang="en-US" sz="2800" dirty="0"/>
              <a:t>Input Data: </a:t>
            </a:r>
          </a:p>
          <a:p>
            <a:r>
              <a:rPr lang="en-US" sz="2800" dirty="0"/>
              <a:t>- given Training Data and Validation, each contain 11 postures, 8 EMG channels, 6 trials per posture</a:t>
            </a:r>
          </a:p>
          <a:p>
            <a:r>
              <a:rPr lang="en-US" sz="2800" dirty="0"/>
              <a:t>Data Processing</a:t>
            </a:r>
          </a:p>
          <a:p>
            <a:r>
              <a:rPr lang="en-US" sz="2800" dirty="0"/>
              <a:t>- Filter data (band pass filter ~30-480 Hz, notch/comb filter @ 60 Hz + harmonics)</a:t>
            </a:r>
          </a:p>
          <a:p>
            <a:r>
              <a:rPr lang="en-US" sz="2800" dirty="0"/>
              <a:t>- “Off” data removal</a:t>
            </a:r>
          </a:p>
          <a:p>
            <a:r>
              <a:rPr lang="en-US" sz="2800" dirty="0"/>
              <a:t>- Quiescent data removal</a:t>
            </a:r>
          </a:p>
          <a:p>
            <a:r>
              <a:rPr lang="en-US" sz="2800" dirty="0"/>
              <a:t>Feature Extraction: </a:t>
            </a:r>
          </a:p>
          <a:p>
            <a:r>
              <a:rPr lang="en-US" sz="2800" dirty="0"/>
              <a:t>- MAV, SSC, ZC, WL</a:t>
            </a:r>
          </a:p>
          <a:p>
            <a:r>
              <a:rPr lang="en-US" sz="2800" dirty="0"/>
              <a:t>- Bin size selection: 50ms</a:t>
            </a:r>
          </a:p>
          <a:p>
            <a:r>
              <a:rPr lang="en-US" sz="2800" dirty="0"/>
              <a:t>Output Data Structure</a:t>
            </a:r>
          </a:p>
          <a:p>
            <a:r>
              <a:rPr lang="en-US" sz="2800" dirty="0"/>
              <a:t>Mean and SD calculations/sub calculations</a:t>
            </a:r>
          </a:p>
          <a:p>
            <a:r>
              <a:rPr lang="en-US" sz="2800" dirty="0"/>
              <a:t>Sb, </a:t>
            </a:r>
            <a:r>
              <a:rPr lang="en-US" sz="2800" dirty="0" err="1"/>
              <a:t>Sw</a:t>
            </a:r>
            <a:r>
              <a:rPr lang="en-US" sz="2800" dirty="0"/>
              <a:t>, O matrices</a:t>
            </a:r>
          </a:p>
          <a:p>
            <a:r>
              <a:rPr lang="en-US" sz="2800" dirty="0"/>
              <a:t>Eigenvector and Eigenvalue computations</a:t>
            </a:r>
          </a:p>
          <a:p>
            <a:r>
              <a:rPr lang="en-US" sz="2800" dirty="0"/>
              <a:t>W matrix (transformation matrix)</a:t>
            </a:r>
          </a:p>
          <a:p>
            <a:r>
              <a:rPr lang="en-US" sz="2800" dirty="0"/>
              <a:t>LDA Classification</a:t>
            </a:r>
          </a:p>
          <a:p>
            <a:r>
              <a:rPr lang="en-US" sz="2800" dirty="0"/>
              <a:t>LDA Confusion Matrix</a:t>
            </a: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466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effectLst/>
                <a:latin typeface="Menlo"/>
              </a:rPr>
              <a:t>11 postures, 8 EMG channels, 6 trials per posture</a:t>
            </a: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81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8013"/>
                </a:solidFill>
                <a:effectLst/>
                <a:latin typeface="Menlo"/>
              </a:rPr>
              <a:t>%% </a:t>
            </a:r>
            <a:r>
              <a:rPr lang="en-US" sz="1800" b="0" i="0" dirty="0" err="1">
                <a:solidFill>
                  <a:srgbClr val="008013"/>
                </a:solidFill>
                <a:effectLst/>
                <a:latin typeface="Menlo"/>
              </a:rPr>
              <a:t>MatLab</a:t>
            </a:r>
            <a:r>
              <a:rPr lang="en-US" sz="1800" b="0" i="0" dirty="0">
                <a:solidFill>
                  <a:srgbClr val="008013"/>
                </a:solidFill>
                <a:effectLst/>
                <a:latin typeface="Menlo"/>
              </a:rPr>
              <a:t> directory organization</a:t>
            </a:r>
            <a:br>
              <a:rPr lang="en-US" sz="1800" b="0" i="0" dirty="0">
                <a:effectLst/>
                <a:latin typeface="Menlo"/>
              </a:rPr>
            </a:br>
            <a:endParaRPr lang="en-US" sz="1800" b="0" i="0" dirty="0">
              <a:effectLst/>
              <a:latin typeface="Menlo"/>
            </a:endParaRPr>
          </a:p>
          <a:p>
            <a:r>
              <a:rPr lang="en-US" sz="1800" b="0" i="0" dirty="0">
                <a:effectLst/>
                <a:latin typeface="Menlo"/>
              </a:rPr>
              <a:t>clear </a:t>
            </a:r>
            <a:r>
              <a:rPr lang="en-US" sz="1800" b="0" i="0" dirty="0">
                <a:solidFill>
                  <a:srgbClr val="A709F5"/>
                </a:solidFill>
                <a:effectLst/>
                <a:latin typeface="Menlo"/>
              </a:rPr>
              <a:t>all</a:t>
            </a:r>
            <a:r>
              <a:rPr lang="en-US" sz="1800" b="0" i="0" dirty="0">
                <a:effectLst/>
                <a:latin typeface="Menlo"/>
              </a:rPr>
              <a:t>; close </a:t>
            </a:r>
            <a:r>
              <a:rPr lang="en-US" sz="1800" b="0" i="0" dirty="0">
                <a:solidFill>
                  <a:srgbClr val="A709F5"/>
                </a:solidFill>
                <a:effectLst/>
                <a:latin typeface="Menlo"/>
              </a:rPr>
              <a:t>all</a:t>
            </a:r>
            <a:r>
              <a:rPr lang="en-US" sz="1800" b="0" i="0" dirty="0">
                <a:effectLst/>
                <a:latin typeface="Menlo"/>
              </a:rPr>
              <a:t>; </a:t>
            </a:r>
            <a:r>
              <a:rPr lang="en-US" sz="1800" b="0" i="0" dirty="0" err="1">
                <a:effectLst/>
                <a:latin typeface="Menlo"/>
              </a:rPr>
              <a:t>clc</a:t>
            </a:r>
            <a:r>
              <a:rPr lang="en-US" sz="1800" b="0" i="0" dirty="0">
                <a:effectLst/>
                <a:latin typeface="Menlo"/>
              </a:rPr>
              <a:t>;</a:t>
            </a:r>
            <a:br>
              <a:rPr lang="en-US" sz="1800" b="0" i="0" dirty="0">
                <a:effectLst/>
                <a:latin typeface="Menlo"/>
              </a:rPr>
            </a:br>
            <a:endParaRPr lang="en-US" sz="1800" b="0" i="0" dirty="0">
              <a:effectLst/>
              <a:latin typeface="Menlo"/>
            </a:endParaRPr>
          </a:p>
          <a:p>
            <a:r>
              <a:rPr lang="en-US" sz="1800" b="0" i="0" dirty="0" err="1">
                <a:effectLst/>
                <a:latin typeface="Menlo"/>
              </a:rPr>
              <a:t>main_dir</a:t>
            </a:r>
            <a:r>
              <a:rPr lang="en-US" sz="1800" b="0" i="0" dirty="0">
                <a:effectLst/>
                <a:latin typeface="Menlo"/>
              </a:rPr>
              <a:t> = </a:t>
            </a:r>
            <a:r>
              <a:rPr lang="en-US" sz="1800" b="0" i="0" dirty="0">
                <a:solidFill>
                  <a:srgbClr val="A709F5"/>
                </a:solidFill>
                <a:effectLst/>
                <a:latin typeface="Menlo"/>
              </a:rPr>
              <a:t>'C:\MATLAB\GitHub\EMG_LDA'</a:t>
            </a:r>
            <a:r>
              <a:rPr lang="en-US" sz="1800" b="0" i="0" dirty="0">
                <a:effectLst/>
                <a:latin typeface="Menlo"/>
              </a:rPr>
              <a:t>;</a:t>
            </a:r>
          </a:p>
          <a:p>
            <a:r>
              <a:rPr lang="en-US" sz="1800" b="0" i="0" dirty="0" err="1">
                <a:effectLst/>
                <a:latin typeface="Menlo"/>
              </a:rPr>
              <a:t>raw_data_dir</a:t>
            </a:r>
            <a:r>
              <a:rPr lang="en-US" sz="1800" b="0" i="0" dirty="0">
                <a:effectLst/>
                <a:latin typeface="Menlo"/>
              </a:rPr>
              <a:t> = </a:t>
            </a:r>
            <a:r>
              <a:rPr lang="en-US" sz="1800" b="0" i="0" dirty="0">
                <a:solidFill>
                  <a:srgbClr val="A709F5"/>
                </a:solidFill>
                <a:effectLst/>
                <a:latin typeface="Menlo"/>
              </a:rPr>
              <a:t>'C:\MATLAB\GitHub\EMG_LDA\Group1_2024_quatro_sensors'</a:t>
            </a:r>
            <a:r>
              <a:rPr lang="en-US" sz="1800" b="0" i="0" dirty="0">
                <a:effectLst/>
                <a:latin typeface="Menlo"/>
              </a:rPr>
              <a:t>; </a:t>
            </a:r>
            <a:r>
              <a:rPr lang="en-US" sz="1800" b="0" i="0" dirty="0">
                <a:solidFill>
                  <a:srgbClr val="008013"/>
                </a:solidFill>
                <a:effectLst/>
                <a:latin typeface="Menlo"/>
              </a:rPr>
              <a:t>% Group 1 EMG</a:t>
            </a:r>
            <a:endParaRPr lang="en-US" sz="1800" b="0" i="0" dirty="0">
              <a:effectLst/>
              <a:latin typeface="Menlo"/>
            </a:endParaRPr>
          </a:p>
          <a:p>
            <a:r>
              <a:rPr lang="en-US" sz="1800" b="0" i="0" dirty="0" err="1">
                <a:effectLst/>
                <a:latin typeface="Menlo"/>
              </a:rPr>
              <a:t>filt_data_dir</a:t>
            </a:r>
            <a:r>
              <a:rPr lang="en-US" sz="1800" b="0" i="0" dirty="0">
                <a:effectLst/>
                <a:latin typeface="Menlo"/>
              </a:rPr>
              <a:t> = </a:t>
            </a:r>
            <a:r>
              <a:rPr lang="en-US" sz="1800" b="0" i="0" dirty="0">
                <a:solidFill>
                  <a:srgbClr val="A709F5"/>
                </a:solidFill>
                <a:effectLst/>
                <a:latin typeface="Menlo"/>
              </a:rPr>
              <a:t>'C:\MATLAB\GitHub\EMG_LDA\Filtered_Group1_2024_quatro_sensors'</a:t>
            </a:r>
            <a:r>
              <a:rPr lang="en-US" sz="1800" b="0" i="0" dirty="0">
                <a:effectLst/>
                <a:latin typeface="Menlo"/>
              </a:rPr>
              <a:t>; </a:t>
            </a:r>
            <a:r>
              <a:rPr lang="en-US" sz="1800" b="0" i="0" dirty="0">
                <a:solidFill>
                  <a:srgbClr val="008013"/>
                </a:solidFill>
                <a:effectLst/>
                <a:latin typeface="Menlo"/>
              </a:rPr>
              <a:t>% Filtered Group 1 EMG</a:t>
            </a:r>
            <a:br>
              <a:rPr lang="en-US" sz="1800" b="0" i="0" dirty="0">
                <a:effectLst/>
                <a:latin typeface="Menlo"/>
              </a:rPr>
            </a:br>
            <a:endParaRPr lang="en-US" sz="1800" b="0" i="0" dirty="0">
              <a:effectLst/>
              <a:latin typeface="Menlo"/>
            </a:endParaRPr>
          </a:p>
          <a:p>
            <a:r>
              <a:rPr lang="en-US" sz="1800" b="0" i="0" dirty="0">
                <a:effectLst/>
                <a:latin typeface="Menlo"/>
              </a:rPr>
              <a:t>cd(</a:t>
            </a:r>
            <a:r>
              <a:rPr lang="en-US" sz="1800" b="0" i="0" dirty="0" err="1">
                <a:effectLst/>
                <a:latin typeface="Menlo"/>
              </a:rPr>
              <a:t>raw_data_dir</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Data exploration: load Raw EMG (Group 1) and save training and validation posture data into separate structs</a:t>
            </a:r>
            <a:endParaRPr lang="en-US" sz="1800" b="0" i="0" dirty="0">
              <a:effectLst/>
              <a:latin typeface="Menlo"/>
            </a:endParaRPr>
          </a:p>
          <a:p>
            <a:endParaRPr lang="en-US" sz="1800" b="0" i="0" dirty="0">
              <a:effectLst/>
              <a:latin typeface="Menlo"/>
            </a:endParaRPr>
          </a:p>
          <a:p>
            <a:r>
              <a:rPr lang="en-US" sz="1800" b="0" i="0" dirty="0" err="1">
                <a:effectLst/>
                <a:latin typeface="Menlo"/>
              </a:rPr>
              <a:t>mat_files</a:t>
            </a:r>
            <a:r>
              <a:rPr lang="en-US" sz="1800" b="0" i="0" dirty="0">
                <a:effectLst/>
                <a:latin typeface="Menlo"/>
              </a:rPr>
              <a:t> = </a:t>
            </a:r>
            <a:r>
              <a:rPr lang="en-US" sz="1800" b="0" i="0" dirty="0" err="1">
                <a:effectLst/>
                <a:latin typeface="Menlo"/>
              </a:rPr>
              <a:t>dir</a:t>
            </a:r>
            <a:r>
              <a:rPr lang="en-US" sz="1800" b="0" i="0" dirty="0">
                <a:effectLst/>
                <a:latin typeface="Menlo"/>
              </a:rPr>
              <a:t>(</a:t>
            </a:r>
            <a:r>
              <a:rPr lang="en-US" sz="1800" b="0" i="0" dirty="0">
                <a:solidFill>
                  <a:srgbClr val="A709F5"/>
                </a:solidFill>
                <a:effectLst/>
                <a:latin typeface="Menlo"/>
              </a:rPr>
              <a:t>'*.mat'</a:t>
            </a:r>
            <a:r>
              <a:rPr lang="en-US" sz="1800" b="0" i="0" dirty="0">
                <a:effectLst/>
                <a:latin typeface="Menlo"/>
              </a:rPr>
              <a:t>);</a:t>
            </a:r>
          </a:p>
          <a:p>
            <a:endParaRPr lang="en-US" sz="1800" b="0" i="0" dirty="0">
              <a:effectLst/>
              <a:latin typeface="Menlo"/>
            </a:endParaRPr>
          </a:p>
          <a:p>
            <a:r>
              <a:rPr lang="en-US" sz="1800" b="0" i="0" dirty="0">
                <a:solidFill>
                  <a:srgbClr val="008013"/>
                </a:solidFill>
                <a:effectLst/>
                <a:latin typeface="Menlo"/>
              </a:rPr>
              <a:t>% each mat file is a 1x1 struct (named posture) with 4 fields:</a:t>
            </a:r>
            <a:endParaRPr lang="en-US" sz="1800" b="0" i="0" dirty="0">
              <a:effectLst/>
              <a:latin typeface="Menlo"/>
            </a:endParaRPr>
          </a:p>
          <a:p>
            <a:r>
              <a:rPr lang="en-US" sz="1800" b="0" i="0" dirty="0">
                <a:solidFill>
                  <a:srgbClr val="008013"/>
                </a:solidFill>
                <a:effectLst/>
                <a:latin typeface="Menlo"/>
              </a:rPr>
              <a:t>% Channels (8x25 char), Fs (2.222222167968750e+03),</a:t>
            </a:r>
            <a:endParaRPr lang="en-US" sz="1800" b="0" i="0" dirty="0">
              <a:effectLst/>
              <a:latin typeface="Menlo"/>
            </a:endParaRPr>
          </a:p>
          <a:p>
            <a:r>
              <a:rPr lang="en-US" sz="1800" b="0" i="0" dirty="0">
                <a:solidFill>
                  <a:srgbClr val="008013"/>
                </a:solidFill>
                <a:effectLst/>
                <a:latin typeface="Menlo"/>
              </a:rPr>
              <a:t>% Time (8x167761 double), Data (8x167761 double)</a:t>
            </a:r>
            <a:endParaRPr lang="en-US" sz="1800" b="0" i="0" dirty="0">
              <a:effectLst/>
              <a:latin typeface="Menlo"/>
            </a:endParaRPr>
          </a:p>
          <a:p>
            <a:endParaRPr lang="en-US" sz="1800" b="0" i="0" dirty="0">
              <a:effectLst/>
              <a:latin typeface="Menlo"/>
            </a:endParaRPr>
          </a:p>
          <a:p>
            <a:r>
              <a:rPr lang="en-US" sz="1800" b="0" i="0" dirty="0" err="1">
                <a:effectLst/>
                <a:latin typeface="Menlo"/>
              </a:rPr>
              <a:t>posture_names</a:t>
            </a:r>
            <a:r>
              <a:rPr lang="en-US" sz="1800" b="0" i="0" dirty="0">
                <a:effectLst/>
                <a:latin typeface="Menlo"/>
              </a:rPr>
              <a:t> = {</a:t>
            </a:r>
            <a:r>
              <a:rPr lang="en-US" sz="1800" b="0" i="0" dirty="0">
                <a:solidFill>
                  <a:srgbClr val="A709F5"/>
                </a:solidFill>
                <a:effectLst/>
                <a:latin typeface="Menlo"/>
              </a:rPr>
              <a:t>'HC'</a:t>
            </a:r>
            <a:r>
              <a:rPr lang="en-US" sz="1800" b="0" i="0" dirty="0">
                <a:effectLst/>
                <a:latin typeface="Menlo"/>
              </a:rPr>
              <a:t>, </a:t>
            </a:r>
            <a:r>
              <a:rPr lang="en-US" sz="1800" b="0" i="0" dirty="0">
                <a:solidFill>
                  <a:srgbClr val="A709F5"/>
                </a:solidFill>
                <a:effectLst/>
                <a:latin typeface="Menlo"/>
              </a:rPr>
              <a:t>'HO'</a:t>
            </a:r>
            <a:r>
              <a:rPr lang="en-US" sz="1800" b="0" i="0" dirty="0">
                <a:effectLst/>
                <a:latin typeface="Menlo"/>
              </a:rPr>
              <a:t>, </a:t>
            </a:r>
            <a:r>
              <a:rPr lang="en-US" sz="1800" b="0" i="0" dirty="0">
                <a:solidFill>
                  <a:srgbClr val="A709F5"/>
                </a:solidFill>
                <a:effectLst/>
                <a:latin typeface="Menlo"/>
              </a:rPr>
              <a:t>'off'</a:t>
            </a:r>
            <a:r>
              <a:rPr lang="en-US" sz="1800" b="0" i="0" dirty="0">
                <a:effectLst/>
                <a:latin typeface="Menlo"/>
              </a:rPr>
              <a:t>, </a:t>
            </a:r>
            <a:r>
              <a:rPr lang="en-US" sz="1800" b="0" i="0" dirty="0">
                <a:solidFill>
                  <a:srgbClr val="A709F5"/>
                </a:solidFill>
                <a:effectLst/>
                <a:latin typeface="Menlo"/>
              </a:rPr>
              <a:t>'RD'</a:t>
            </a:r>
            <a:r>
              <a:rPr lang="en-US" sz="1800" b="0" i="0" dirty="0">
                <a:effectLst/>
                <a:latin typeface="Menlo"/>
              </a:rPr>
              <a:t>, </a:t>
            </a:r>
            <a:r>
              <a:rPr lang="en-US" sz="1800" b="0" i="0" dirty="0">
                <a:solidFill>
                  <a:srgbClr val="A709F5"/>
                </a:solidFill>
                <a:effectLst/>
                <a:latin typeface="Menlo"/>
              </a:rPr>
              <a:t>'Tab'</a:t>
            </a:r>
            <a:r>
              <a:rPr lang="en-US" sz="1800" b="0" i="0" dirty="0">
                <a:effectLst/>
                <a:latin typeface="Menlo"/>
              </a:rPr>
              <a:t>, </a:t>
            </a:r>
            <a:r>
              <a:rPr lang="en-US" sz="1800" b="0" i="0" dirty="0">
                <a:solidFill>
                  <a:srgbClr val="A709F5"/>
                </a:solidFill>
                <a:effectLst/>
                <a:latin typeface="Menlo"/>
              </a:rPr>
              <a:t>'Tad'</a:t>
            </a:r>
            <a:r>
              <a:rPr lang="en-US" sz="1800" b="0" i="0" dirty="0">
                <a:effectLst/>
                <a:latin typeface="Menlo"/>
              </a:rPr>
              <a:t>, </a:t>
            </a:r>
            <a:r>
              <a:rPr lang="en-US" sz="1800" b="0" i="0" dirty="0">
                <a:solidFill>
                  <a:srgbClr val="A709F5"/>
                </a:solidFill>
                <a:effectLst/>
                <a:latin typeface="Menlo"/>
              </a:rPr>
              <a:t>'UD'</a:t>
            </a:r>
            <a:r>
              <a:rPr lang="en-US" sz="1800" b="0" i="0" dirty="0">
                <a:effectLst/>
                <a:latin typeface="Menlo"/>
              </a:rPr>
              <a:t>, </a:t>
            </a:r>
            <a:r>
              <a:rPr lang="en-US" sz="1800" b="0" i="0" dirty="0">
                <a:solidFill>
                  <a:srgbClr val="A709F5"/>
                </a:solidFill>
                <a:effectLst/>
                <a:latin typeface="Menlo"/>
              </a:rPr>
              <a:t>'WE'</a:t>
            </a:r>
            <a:r>
              <a:rPr lang="en-US" sz="1800" b="0" i="0" dirty="0">
                <a:effectLst/>
                <a:latin typeface="Menlo"/>
              </a:rPr>
              <a:t>, </a:t>
            </a:r>
            <a:r>
              <a:rPr lang="en-US" sz="1800" b="0" i="0" dirty="0">
                <a:solidFill>
                  <a:srgbClr val="A709F5"/>
                </a:solidFill>
                <a:effectLst/>
                <a:latin typeface="Menlo"/>
              </a:rPr>
              <a:t>'WF'</a:t>
            </a:r>
            <a:r>
              <a:rPr lang="en-US" sz="1800" b="0" i="0" dirty="0">
                <a:effectLst/>
                <a:latin typeface="Menlo"/>
              </a:rPr>
              <a:t>, </a:t>
            </a:r>
            <a:r>
              <a:rPr lang="en-US" sz="1800" b="0" i="0" dirty="0">
                <a:solidFill>
                  <a:srgbClr val="A709F5"/>
                </a:solidFill>
                <a:effectLst/>
                <a:latin typeface="Menlo"/>
              </a:rPr>
              <a:t>'WP'</a:t>
            </a:r>
            <a:r>
              <a:rPr lang="en-US" sz="1800" b="0" i="0" dirty="0">
                <a:effectLst/>
                <a:latin typeface="Menlo"/>
              </a:rPr>
              <a:t>, </a:t>
            </a:r>
            <a:r>
              <a:rPr lang="en-US" sz="1800" b="0" i="0" dirty="0">
                <a:solidFill>
                  <a:srgbClr val="A709F5"/>
                </a:solidFill>
                <a:effectLst/>
                <a:latin typeface="Menlo"/>
              </a:rPr>
              <a:t>'WS'</a:t>
            </a:r>
            <a:r>
              <a:rPr lang="en-US" sz="1800" b="0" i="0" dirty="0">
                <a:effectLst/>
                <a:latin typeface="Menlo"/>
              </a:rPr>
              <a:t>};</a:t>
            </a:r>
          </a:p>
          <a:p>
            <a:r>
              <a:rPr lang="en-US" sz="1800" b="0" i="0" dirty="0" err="1">
                <a:effectLst/>
                <a:latin typeface="Menlo"/>
              </a:rPr>
              <a:t>n_postures</a:t>
            </a:r>
            <a:r>
              <a:rPr lang="en-US" sz="1800" b="0" i="0" dirty="0">
                <a:effectLst/>
                <a:latin typeface="Menlo"/>
              </a:rPr>
              <a:t> = 11;</a:t>
            </a:r>
          </a:p>
          <a:p>
            <a:endParaRPr lang="en-US" sz="1800" b="0" i="0" dirty="0">
              <a:effectLst/>
              <a:latin typeface="Menlo"/>
            </a:endParaRPr>
          </a:p>
          <a:p>
            <a:r>
              <a:rPr lang="en-US" sz="1800" b="0" i="0" dirty="0">
                <a:solidFill>
                  <a:srgbClr val="008013"/>
                </a:solidFill>
                <a:effectLst/>
                <a:latin typeface="Menlo"/>
              </a:rPr>
              <a:t>% Raw EMG training posture data</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1:n_postures</a:t>
            </a:r>
          </a:p>
          <a:p>
            <a:r>
              <a:rPr lang="en-US" sz="1800" b="0" i="0" dirty="0">
                <a:effectLst/>
                <a:latin typeface="Menlo"/>
              </a:rPr>
              <a:t>load([</a:t>
            </a:r>
            <a:r>
              <a:rPr lang="en-US" sz="1800" b="0" i="0" dirty="0" err="1">
                <a:effectLst/>
                <a:latin typeface="Menlo"/>
              </a:rPr>
              <a:t>posture_names</a:t>
            </a:r>
            <a:r>
              <a:rPr lang="en-US" sz="1800" b="0" i="0" dirty="0">
                <a:effectLst/>
                <a:latin typeface="Menlo"/>
              </a:rPr>
              <a:t>{1,i},</a:t>
            </a:r>
            <a:r>
              <a:rPr lang="en-US" sz="1800" b="0" i="0" dirty="0">
                <a:solidFill>
                  <a:srgbClr val="A709F5"/>
                </a:solidFill>
                <a:effectLst/>
                <a:latin typeface="Menlo"/>
              </a:rPr>
              <a:t>'_</a:t>
            </a:r>
            <a:r>
              <a:rPr lang="en-US" sz="1800" b="0" i="0" dirty="0" err="1">
                <a:solidFill>
                  <a:srgbClr val="A709F5"/>
                </a:solidFill>
                <a:effectLst/>
                <a:latin typeface="Menlo"/>
              </a:rPr>
              <a:t>train.mat</a:t>
            </a:r>
            <a:r>
              <a:rPr lang="en-US" sz="1800" b="0" i="0" dirty="0">
                <a:solidFill>
                  <a:srgbClr val="A709F5"/>
                </a:solidFill>
                <a:effectLst/>
                <a:latin typeface="Menlo"/>
              </a:rPr>
              <a:t>'</a:t>
            </a:r>
            <a:r>
              <a:rPr lang="en-US" sz="1800" b="0" i="0" dirty="0">
                <a:effectLst/>
                <a:latin typeface="Menlo"/>
              </a:rPr>
              <a:t>])</a:t>
            </a:r>
          </a:p>
          <a:p>
            <a:endParaRPr lang="en-US" sz="1800" b="0" i="0" dirty="0">
              <a:effectLst/>
              <a:latin typeface="Menlo"/>
            </a:endParaRPr>
          </a:p>
          <a:p>
            <a:r>
              <a:rPr lang="en-US" sz="1800" b="0" i="0" dirty="0" err="1">
                <a:effectLst/>
                <a:latin typeface="Menlo"/>
              </a:rPr>
              <a:t>emg_train_struct</a:t>
            </a:r>
            <a:r>
              <a:rPr lang="en-US" sz="1800" b="0" i="0" dirty="0">
                <a:effectLst/>
                <a:latin typeface="Menlo"/>
              </a:rPr>
              <a:t>.(</a:t>
            </a:r>
            <a:r>
              <a:rPr lang="en-US" sz="1800" b="0" i="0" dirty="0" err="1">
                <a:effectLst/>
                <a:latin typeface="Menlo"/>
              </a:rPr>
              <a:t>posture_names</a:t>
            </a:r>
            <a:r>
              <a:rPr lang="en-US" sz="1800" b="0" i="0" dirty="0">
                <a:effectLst/>
                <a:latin typeface="Menlo"/>
              </a:rPr>
              <a:t>{1,i})= </a:t>
            </a:r>
            <a:r>
              <a:rPr lang="en-US" sz="1800" b="0" i="0" dirty="0" err="1">
                <a:effectLst/>
                <a:latin typeface="Menlo"/>
              </a:rPr>
              <a:t>posture.Data</a:t>
            </a:r>
            <a:r>
              <a:rPr lang="en-US" sz="1800" b="0" i="0" dirty="0">
                <a:effectLst/>
                <a:latin typeface="Menlo"/>
              </a:rPr>
              <a:t>;</a:t>
            </a:r>
          </a:p>
          <a:p>
            <a:endParaRPr lang="en-US" sz="1800" b="0" i="0" dirty="0">
              <a:effectLst/>
              <a:latin typeface="Menlo"/>
            </a:endParaRPr>
          </a:p>
          <a:p>
            <a:r>
              <a:rPr lang="en-US" sz="1800" b="0" i="0" dirty="0">
                <a:effectLst/>
                <a:latin typeface="Menlo"/>
              </a:rPr>
              <a:t>clear </a:t>
            </a:r>
            <a:r>
              <a:rPr lang="en-US" sz="1800" b="0" i="0" dirty="0">
                <a:solidFill>
                  <a:srgbClr val="A709F5"/>
                </a:solidFill>
                <a:effectLst/>
                <a:latin typeface="Menlo"/>
              </a:rPr>
              <a:t>posture</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08013"/>
                </a:solidFill>
                <a:effectLst/>
                <a:latin typeface="Menlo"/>
              </a:rPr>
              <a:t>% </a:t>
            </a:r>
            <a:r>
              <a:rPr lang="en-US" sz="1800" b="0" i="0" dirty="0" err="1">
                <a:solidFill>
                  <a:srgbClr val="008013"/>
                </a:solidFill>
                <a:effectLst/>
                <a:latin typeface="Menlo"/>
              </a:rPr>
              <a:t>emg_train_struct</a:t>
            </a:r>
            <a:r>
              <a:rPr lang="en-US" sz="1800" b="0" i="0" dirty="0">
                <a:solidFill>
                  <a:srgbClr val="008013"/>
                </a:solidFill>
                <a:effectLst/>
                <a:latin typeface="Menlo"/>
              </a:rPr>
              <a:t>: 1x1 struct with 11 fields, each field (</a:t>
            </a:r>
            <a:r>
              <a:rPr lang="en-US" sz="1800" b="0" i="0" dirty="0" err="1">
                <a:solidFill>
                  <a:srgbClr val="008013"/>
                </a:solidFill>
                <a:effectLst/>
                <a:latin typeface="Menlo"/>
              </a:rPr>
              <a:t>posture.Data</a:t>
            </a:r>
            <a:r>
              <a:rPr lang="en-US" sz="1800" b="0" i="0" dirty="0">
                <a:solidFill>
                  <a:srgbClr val="008013"/>
                </a:solidFill>
                <a:effectLst/>
                <a:latin typeface="Menlo"/>
              </a:rPr>
              <a:t>) is a 8x167761 double</a:t>
            </a:r>
            <a:endParaRPr lang="en-US" sz="1800" b="0" i="0" dirty="0">
              <a:effectLst/>
              <a:latin typeface="Menlo"/>
            </a:endParaRPr>
          </a:p>
          <a:p>
            <a:endParaRPr lang="en-US" sz="1800" b="0" i="0" dirty="0">
              <a:effectLst/>
              <a:latin typeface="Menlo"/>
            </a:endParaRPr>
          </a:p>
          <a:p>
            <a:r>
              <a:rPr lang="en-US" sz="1800" b="0" i="0" dirty="0">
                <a:effectLst/>
                <a:latin typeface="Menlo"/>
              </a:rPr>
              <a:t>clear </a:t>
            </a:r>
            <a:r>
              <a:rPr lang="en-US" sz="1800" b="0" i="0" dirty="0" err="1">
                <a:solidFill>
                  <a:srgbClr val="A709F5"/>
                </a:solidFill>
                <a:effectLst/>
                <a:latin typeface="Menlo"/>
              </a:rPr>
              <a:t>i</a:t>
            </a:r>
            <a:r>
              <a:rPr lang="en-US" sz="1800" b="0" i="0" dirty="0">
                <a:effectLst/>
                <a:latin typeface="Menlo"/>
              </a:rPr>
              <a:t>;</a:t>
            </a:r>
          </a:p>
          <a:p>
            <a:endParaRPr lang="en-US" sz="1800" b="0" i="0" dirty="0">
              <a:effectLst/>
              <a:latin typeface="Menlo"/>
            </a:endParaRPr>
          </a:p>
          <a:p>
            <a:r>
              <a:rPr lang="en-US" sz="1800" b="0" i="0" dirty="0">
                <a:solidFill>
                  <a:srgbClr val="008013"/>
                </a:solidFill>
                <a:effectLst/>
                <a:latin typeface="Menlo"/>
              </a:rPr>
              <a:t>% Raw EMG validation posture data</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1:n_postures</a:t>
            </a:r>
          </a:p>
          <a:p>
            <a:r>
              <a:rPr lang="en-US" sz="1800" b="0" i="0" dirty="0">
                <a:effectLst/>
                <a:latin typeface="Menlo"/>
              </a:rPr>
              <a:t>load([</a:t>
            </a:r>
            <a:r>
              <a:rPr lang="en-US" sz="1800" b="0" i="0" dirty="0" err="1">
                <a:effectLst/>
                <a:latin typeface="Menlo"/>
              </a:rPr>
              <a:t>posture_names</a:t>
            </a:r>
            <a:r>
              <a:rPr lang="en-US" sz="1800" b="0" i="0" dirty="0">
                <a:effectLst/>
                <a:latin typeface="Menlo"/>
              </a:rPr>
              <a:t>{1,i},</a:t>
            </a:r>
            <a:r>
              <a:rPr lang="en-US" sz="1800" b="0" i="0" dirty="0">
                <a:solidFill>
                  <a:srgbClr val="A709F5"/>
                </a:solidFill>
                <a:effectLst/>
                <a:latin typeface="Menlo"/>
              </a:rPr>
              <a:t>'_</a:t>
            </a:r>
            <a:r>
              <a:rPr lang="en-US" sz="1800" b="0" i="0" dirty="0" err="1">
                <a:solidFill>
                  <a:srgbClr val="A709F5"/>
                </a:solidFill>
                <a:effectLst/>
                <a:latin typeface="Menlo"/>
              </a:rPr>
              <a:t>val.mat</a:t>
            </a:r>
            <a:r>
              <a:rPr lang="en-US" sz="1800" b="0" i="0" dirty="0">
                <a:solidFill>
                  <a:srgbClr val="A709F5"/>
                </a:solidFill>
                <a:effectLst/>
                <a:latin typeface="Menlo"/>
              </a:rPr>
              <a:t>'</a:t>
            </a:r>
            <a:r>
              <a:rPr lang="en-US" sz="1800" b="0" i="0" dirty="0">
                <a:effectLst/>
                <a:latin typeface="Menlo"/>
              </a:rPr>
              <a:t>])</a:t>
            </a:r>
          </a:p>
          <a:p>
            <a:endParaRPr lang="en-US" sz="1800" b="0" i="0" dirty="0">
              <a:effectLst/>
              <a:latin typeface="Menlo"/>
            </a:endParaRPr>
          </a:p>
          <a:p>
            <a:r>
              <a:rPr lang="en-US" sz="1800" b="0" i="0" dirty="0" err="1">
                <a:effectLst/>
                <a:latin typeface="Menlo"/>
              </a:rPr>
              <a:t>emg_val_struct</a:t>
            </a:r>
            <a:r>
              <a:rPr lang="en-US" sz="1800" b="0" i="0" dirty="0">
                <a:effectLst/>
                <a:latin typeface="Menlo"/>
              </a:rPr>
              <a:t>.(</a:t>
            </a:r>
            <a:r>
              <a:rPr lang="en-US" sz="1800" b="0" i="0" dirty="0" err="1">
                <a:effectLst/>
                <a:latin typeface="Menlo"/>
              </a:rPr>
              <a:t>posture_names</a:t>
            </a:r>
            <a:r>
              <a:rPr lang="en-US" sz="1800" b="0" i="0" dirty="0">
                <a:effectLst/>
                <a:latin typeface="Menlo"/>
              </a:rPr>
              <a:t>{1,i})= </a:t>
            </a:r>
            <a:r>
              <a:rPr lang="en-US" sz="1800" b="0" i="0" dirty="0" err="1">
                <a:effectLst/>
                <a:latin typeface="Menlo"/>
              </a:rPr>
              <a:t>posture.Data</a:t>
            </a:r>
            <a:r>
              <a:rPr lang="en-US" sz="1800" b="0" i="0" dirty="0">
                <a:effectLst/>
                <a:latin typeface="Menlo"/>
              </a:rPr>
              <a:t>;</a:t>
            </a:r>
          </a:p>
          <a:p>
            <a:endParaRPr lang="en-US" sz="1800" b="0" i="0" dirty="0">
              <a:effectLst/>
              <a:latin typeface="Menlo"/>
            </a:endParaRPr>
          </a:p>
          <a:p>
            <a:r>
              <a:rPr lang="en-US" sz="1800" b="0" i="0" dirty="0">
                <a:effectLst/>
                <a:latin typeface="Menlo"/>
              </a:rPr>
              <a:t>clear </a:t>
            </a:r>
            <a:r>
              <a:rPr lang="en-US" sz="1800" b="0" i="0" dirty="0">
                <a:solidFill>
                  <a:srgbClr val="A709F5"/>
                </a:solidFill>
                <a:effectLst/>
                <a:latin typeface="Menlo"/>
              </a:rPr>
              <a:t>posture</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08013"/>
                </a:solidFill>
                <a:effectLst/>
                <a:latin typeface="Menlo"/>
              </a:rPr>
              <a:t>% </a:t>
            </a:r>
            <a:r>
              <a:rPr lang="en-US" sz="1800" b="0" i="0" dirty="0" err="1">
                <a:solidFill>
                  <a:srgbClr val="008013"/>
                </a:solidFill>
                <a:effectLst/>
                <a:latin typeface="Menlo"/>
              </a:rPr>
              <a:t>emg_val_struct</a:t>
            </a:r>
            <a:r>
              <a:rPr lang="en-US" sz="1800" b="0" i="0" dirty="0">
                <a:solidFill>
                  <a:srgbClr val="008013"/>
                </a:solidFill>
                <a:effectLst/>
                <a:latin typeface="Menlo"/>
              </a:rPr>
              <a:t>: 1x1 struct with 11 fields, each field (</a:t>
            </a:r>
            <a:r>
              <a:rPr lang="en-US" sz="1800" b="0" i="0" dirty="0" err="1">
                <a:solidFill>
                  <a:srgbClr val="008013"/>
                </a:solidFill>
                <a:effectLst/>
                <a:latin typeface="Menlo"/>
              </a:rPr>
              <a:t>posture.Data</a:t>
            </a:r>
            <a:r>
              <a:rPr lang="en-US" sz="1800" b="0" i="0" dirty="0">
                <a:solidFill>
                  <a:srgbClr val="008013"/>
                </a:solidFill>
                <a:effectLst/>
                <a:latin typeface="Menlo"/>
              </a:rPr>
              <a:t>) is a 8x167761 double</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EMG training data and validation data are equivalent in dimension --&gt;</a:t>
            </a:r>
            <a:endParaRPr lang="en-US" sz="1800" b="0" i="0" dirty="0">
              <a:effectLst/>
              <a:latin typeface="Menlo"/>
            </a:endParaRPr>
          </a:p>
          <a:p>
            <a:r>
              <a:rPr lang="en-US" sz="1800" b="0" i="0" dirty="0">
                <a:solidFill>
                  <a:srgbClr val="008013"/>
                </a:solidFill>
                <a:effectLst/>
                <a:latin typeface="Menlo"/>
              </a:rPr>
              <a:t>% save all data in a single storage container</a:t>
            </a:r>
            <a:endParaRPr lang="en-US" sz="1800" b="0" i="0" dirty="0">
              <a:effectLst/>
              <a:latin typeface="Menlo"/>
            </a:endParaRPr>
          </a:p>
          <a:p>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Save each Raw EMG mat file struct (posture) in a single cell array</a:t>
            </a:r>
            <a:endParaRPr lang="en-US" sz="1800" b="0" i="0" dirty="0">
              <a:effectLst/>
              <a:latin typeface="Menlo"/>
            </a:endParaRPr>
          </a:p>
          <a:p>
            <a:endParaRPr lang="en-US" sz="1800" b="0" i="0" dirty="0">
              <a:effectLst/>
              <a:latin typeface="Menlo"/>
            </a:endParaRPr>
          </a:p>
          <a:p>
            <a:r>
              <a:rPr lang="en-US" sz="1800" b="0" i="0" dirty="0" err="1">
                <a:effectLst/>
                <a:latin typeface="Menlo"/>
              </a:rPr>
              <a:t>n_files</a:t>
            </a:r>
            <a:r>
              <a:rPr lang="en-US" sz="1800" b="0" i="0" dirty="0">
                <a:effectLst/>
                <a:latin typeface="Menlo"/>
              </a:rPr>
              <a:t> = length(</a:t>
            </a:r>
            <a:r>
              <a:rPr lang="en-US" sz="1800" b="0" i="0" dirty="0" err="1">
                <a:effectLst/>
                <a:latin typeface="Menlo"/>
              </a:rPr>
              <a:t>mat_files</a:t>
            </a:r>
            <a:r>
              <a:rPr lang="en-US" sz="1800" b="0" i="0" dirty="0">
                <a:effectLst/>
                <a:latin typeface="Menlo"/>
              </a:rPr>
              <a:t>);</a:t>
            </a:r>
          </a:p>
          <a:p>
            <a:r>
              <a:rPr lang="en-US" sz="1800" b="0" i="0" dirty="0" err="1">
                <a:effectLst/>
                <a:latin typeface="Menlo"/>
              </a:rPr>
              <a:t>allData_cellArray</a:t>
            </a:r>
            <a:r>
              <a:rPr lang="en-US" sz="1800" b="0" i="0" dirty="0">
                <a:effectLst/>
                <a:latin typeface="Menlo"/>
              </a:rPr>
              <a:t> = cell(cell(</a:t>
            </a:r>
            <a:r>
              <a:rPr lang="en-US" sz="1800" b="0" i="0" dirty="0" err="1">
                <a:effectLst/>
                <a:latin typeface="Menlo"/>
              </a:rPr>
              <a:t>n_files</a:t>
            </a:r>
            <a:r>
              <a:rPr lang="en-US" sz="1800" b="0" i="0" dirty="0">
                <a:effectLst/>
                <a:latin typeface="Menlo"/>
              </a:rPr>
              <a:t>, 2));</a:t>
            </a:r>
          </a:p>
          <a:p>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1:n_files</a:t>
            </a:r>
          </a:p>
          <a:p>
            <a:r>
              <a:rPr lang="en-US" sz="1800" b="0" i="0" dirty="0">
                <a:solidFill>
                  <a:srgbClr val="008013"/>
                </a:solidFill>
                <a:effectLst/>
                <a:latin typeface="Menlo"/>
              </a:rPr>
              <a:t>% 1st col: name of file struct (posture)</a:t>
            </a:r>
            <a:endParaRPr lang="en-US" sz="1800" b="0" i="0" dirty="0">
              <a:effectLst/>
              <a:latin typeface="Menlo"/>
            </a:endParaRPr>
          </a:p>
          <a:p>
            <a:r>
              <a:rPr lang="en-US" sz="1800" b="0" i="0" dirty="0" err="1">
                <a:effectLst/>
                <a:latin typeface="Menlo"/>
              </a:rPr>
              <a:t>allData_cellArray</a:t>
            </a:r>
            <a:r>
              <a:rPr lang="en-US" sz="1800" b="0" i="0" dirty="0">
                <a:effectLst/>
                <a:latin typeface="Menlo"/>
              </a:rPr>
              <a:t>{</a:t>
            </a:r>
            <a:r>
              <a:rPr lang="en-US" sz="1800" b="0" i="0" dirty="0" err="1">
                <a:effectLst/>
                <a:latin typeface="Menlo"/>
              </a:rPr>
              <a:t>i</a:t>
            </a:r>
            <a:r>
              <a:rPr lang="en-US" sz="1800" b="0" i="0" dirty="0">
                <a:effectLst/>
                <a:latin typeface="Menlo"/>
              </a:rPr>
              <a:t>, 1} = </a:t>
            </a:r>
            <a:r>
              <a:rPr lang="en-US" sz="1800" b="0" i="0" dirty="0" err="1">
                <a:effectLst/>
                <a:latin typeface="Menlo"/>
              </a:rPr>
              <a:t>mat_files</a:t>
            </a:r>
            <a:r>
              <a:rPr lang="en-US" sz="1800" b="0" i="0" dirty="0">
                <a:effectLst/>
                <a:latin typeface="Menlo"/>
              </a:rPr>
              <a:t>(</a:t>
            </a:r>
            <a:r>
              <a:rPr lang="en-US" sz="1800" b="0" i="0" dirty="0" err="1">
                <a:effectLst/>
                <a:latin typeface="Menlo"/>
              </a:rPr>
              <a:t>i</a:t>
            </a:r>
            <a:r>
              <a:rPr lang="en-US" sz="1800" b="0" i="0" dirty="0">
                <a:effectLst/>
                <a:latin typeface="Menlo"/>
              </a:rPr>
              <a:t>).name;</a:t>
            </a:r>
          </a:p>
          <a:p>
            <a:r>
              <a:rPr lang="en-US" sz="1800" b="0" i="0" dirty="0">
                <a:solidFill>
                  <a:srgbClr val="008013"/>
                </a:solidFill>
                <a:effectLst/>
                <a:latin typeface="Menlo"/>
              </a:rPr>
              <a:t>% 2nd col: content of file struct (posture)</a:t>
            </a:r>
            <a:endParaRPr lang="en-US" sz="1800" b="0" i="0" dirty="0">
              <a:effectLst/>
              <a:latin typeface="Menlo"/>
            </a:endParaRPr>
          </a:p>
          <a:p>
            <a:r>
              <a:rPr lang="en-US" sz="1800" b="0" i="0" dirty="0" err="1">
                <a:effectLst/>
                <a:latin typeface="Menlo"/>
              </a:rPr>
              <a:t>allData_cellArray</a:t>
            </a:r>
            <a:r>
              <a:rPr lang="en-US" sz="1800" b="0" i="0" dirty="0">
                <a:effectLst/>
                <a:latin typeface="Menlo"/>
              </a:rPr>
              <a:t>{</a:t>
            </a:r>
            <a:r>
              <a:rPr lang="en-US" sz="1800" b="0" i="0" dirty="0" err="1">
                <a:effectLst/>
                <a:latin typeface="Menlo"/>
              </a:rPr>
              <a:t>i</a:t>
            </a:r>
            <a:r>
              <a:rPr lang="en-US" sz="1800" b="0" i="0" dirty="0">
                <a:effectLst/>
                <a:latin typeface="Menlo"/>
              </a:rPr>
              <a:t>, 2} = load(</a:t>
            </a:r>
            <a:r>
              <a:rPr lang="en-US" sz="1800" b="0" i="0" dirty="0" err="1">
                <a:effectLst/>
                <a:latin typeface="Menlo"/>
              </a:rPr>
              <a:t>mat_files</a:t>
            </a:r>
            <a:r>
              <a:rPr lang="en-US" sz="1800" b="0" i="0" dirty="0">
                <a:effectLst/>
                <a:latin typeface="Menlo"/>
              </a:rPr>
              <a:t>(</a:t>
            </a:r>
            <a:r>
              <a:rPr lang="en-US" sz="1800" b="0" i="0" dirty="0" err="1">
                <a:effectLst/>
                <a:latin typeface="Menlo"/>
              </a:rPr>
              <a:t>i</a:t>
            </a:r>
            <a:r>
              <a:rPr lang="en-US" sz="1800" b="0" i="0" dirty="0">
                <a:effectLst/>
                <a:latin typeface="Menlo"/>
              </a:rPr>
              <a:t>).name);</a:t>
            </a:r>
          </a:p>
          <a:p>
            <a:r>
              <a:rPr lang="en-US" sz="1800" b="0" i="0" dirty="0">
                <a:solidFill>
                  <a:srgbClr val="0E00FF"/>
                </a:solidFill>
                <a:effectLst/>
                <a:latin typeface="Menlo"/>
              </a:rPr>
              <a:t>end</a:t>
            </a:r>
            <a:endParaRPr lang="en-US" sz="1800" b="0" i="0" dirty="0">
              <a:effectLst/>
              <a:latin typeface="Menlo"/>
            </a:endParaRPr>
          </a:p>
          <a:p>
            <a:endParaRPr lang="en-US" sz="1800" b="0" i="0" dirty="0">
              <a:effectLst/>
              <a:latin typeface="Menlo"/>
            </a:endParaRPr>
          </a:p>
          <a:p>
            <a:r>
              <a:rPr lang="en-US" sz="1800" b="0" i="0" dirty="0">
                <a:effectLst/>
                <a:latin typeface="Menlo"/>
              </a:rPr>
              <a:t>clear </a:t>
            </a:r>
            <a:r>
              <a:rPr lang="en-US" sz="1800" b="0" i="0" dirty="0" err="1">
                <a:solidFill>
                  <a:srgbClr val="A709F5"/>
                </a:solidFill>
                <a:effectLst/>
                <a:latin typeface="Menlo"/>
              </a:rPr>
              <a:t>i</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all channels of Raw EMG per posture</a:t>
            </a:r>
            <a:br>
              <a:rPr lang="en-US" sz="1800" b="0" i="0" dirty="0">
                <a:effectLst/>
                <a:latin typeface="Menlo"/>
              </a:rPr>
            </a:br>
            <a:endParaRPr lang="en-US" sz="1800" b="0" i="0" dirty="0">
              <a:effectLst/>
              <a:latin typeface="Menlo"/>
            </a:endParaRPr>
          </a:p>
          <a:p>
            <a:r>
              <a:rPr lang="en-US" sz="1800" b="0" i="0" dirty="0" err="1">
                <a:effectLst/>
                <a:latin typeface="Menlo"/>
              </a:rPr>
              <a:t>n_channels</a:t>
            </a:r>
            <a:r>
              <a:rPr lang="en-US" sz="1800" b="0" i="0" dirty="0">
                <a:effectLst/>
                <a:latin typeface="Menlo"/>
              </a:rPr>
              <a:t> = height(</a:t>
            </a:r>
            <a:r>
              <a:rPr lang="en-US" sz="1800" b="0" i="0" dirty="0" err="1">
                <a:effectLst/>
                <a:latin typeface="Menlo"/>
              </a:rPr>
              <a:t>allData_cellArray</a:t>
            </a:r>
            <a:r>
              <a:rPr lang="en-US" sz="1800" b="0" i="0" dirty="0">
                <a:effectLst/>
                <a:latin typeface="Menlo"/>
              </a:rPr>
              <a:t>{1,2}.</a:t>
            </a:r>
            <a:r>
              <a:rPr lang="en-US" sz="1800" b="0" i="0" dirty="0" err="1">
                <a:effectLst/>
                <a:latin typeface="Menlo"/>
              </a:rPr>
              <a:t>posture.Channels</a:t>
            </a:r>
            <a:r>
              <a:rPr lang="en-US" sz="1800" b="0" i="0" dirty="0">
                <a:effectLst/>
                <a:latin typeface="Menlo"/>
              </a:rPr>
              <a:t>);</a:t>
            </a:r>
          </a:p>
          <a:p>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1:length(</a:t>
            </a:r>
            <a:r>
              <a:rPr lang="en-US" sz="1800" b="0" i="0" dirty="0" err="1">
                <a:effectLst/>
                <a:latin typeface="Menlo"/>
              </a:rPr>
              <a:t>allData_cellArray</a:t>
            </a:r>
            <a:r>
              <a:rPr lang="en-US" sz="1800" b="0" i="0" dirty="0">
                <a:effectLst/>
                <a:latin typeface="Menlo"/>
              </a:rPr>
              <a:t>)</a:t>
            </a:r>
          </a:p>
          <a:p>
            <a:r>
              <a:rPr lang="en-US" sz="1800" b="0" i="0" dirty="0">
                <a:effectLst/>
                <a:latin typeface="Menlo"/>
              </a:rPr>
              <a:t>figure(</a:t>
            </a:r>
            <a:r>
              <a:rPr lang="en-US" sz="1800" b="0" i="0" dirty="0" err="1">
                <a:effectLst/>
                <a:latin typeface="Menlo"/>
              </a:rPr>
              <a:t>i</a:t>
            </a:r>
            <a:r>
              <a:rPr lang="en-US" sz="1800" b="0" i="0" dirty="0">
                <a:effectLst/>
                <a:latin typeface="Menlo"/>
              </a:rPr>
              <a:t>)</a:t>
            </a:r>
          </a:p>
          <a:p>
            <a:r>
              <a:rPr lang="en-US" sz="1800" b="0" i="0" dirty="0">
                <a:solidFill>
                  <a:srgbClr val="0E00FF"/>
                </a:solidFill>
                <a:effectLst/>
                <a:latin typeface="Menlo"/>
              </a:rPr>
              <a:t>for </a:t>
            </a:r>
            <a:r>
              <a:rPr lang="en-US" sz="1800" b="0" i="0" dirty="0">
                <a:effectLst/>
                <a:latin typeface="Menlo"/>
              </a:rPr>
              <a:t>j = 1:n_channels</a:t>
            </a:r>
          </a:p>
          <a:p>
            <a:r>
              <a:rPr lang="en-US" sz="1800" b="0" i="0" dirty="0">
                <a:effectLst/>
                <a:latin typeface="Menlo"/>
              </a:rPr>
              <a:t>subplot(4, 2, j);</a:t>
            </a:r>
          </a:p>
          <a:p>
            <a:r>
              <a:rPr lang="en-US" sz="1800" b="0" i="0" dirty="0">
                <a:effectLst/>
                <a:latin typeface="Menlo"/>
              </a:rPr>
              <a:t>plot(</a:t>
            </a:r>
            <a:r>
              <a:rPr lang="en-US" sz="1800" b="0" i="0" dirty="0" err="1">
                <a:effectLst/>
                <a:latin typeface="Menlo"/>
              </a:rPr>
              <a:t>allData_cellArray</a:t>
            </a:r>
            <a:r>
              <a:rPr lang="en-US" sz="1800" b="0" i="0" dirty="0">
                <a:effectLst/>
                <a:latin typeface="Menlo"/>
              </a:rPr>
              <a:t>{i,2}.</a:t>
            </a:r>
            <a:r>
              <a:rPr lang="en-US" sz="1800" b="0" i="0" dirty="0" err="1">
                <a:effectLst/>
                <a:latin typeface="Menlo"/>
              </a:rPr>
              <a:t>posture.Time</a:t>
            </a:r>
            <a:r>
              <a:rPr lang="en-US" sz="1800" b="0" i="0" dirty="0">
                <a:effectLst/>
                <a:latin typeface="Menlo"/>
              </a:rPr>
              <a:t>(j,:), </a:t>
            </a:r>
            <a:r>
              <a:rPr lang="en-US" sz="1800" b="0" i="0" dirty="0" err="1">
                <a:effectLst/>
                <a:latin typeface="Menlo"/>
              </a:rPr>
              <a:t>allData_cellArray</a:t>
            </a:r>
            <a:r>
              <a:rPr lang="en-US" sz="1800" b="0" i="0" dirty="0">
                <a:effectLst/>
                <a:latin typeface="Menlo"/>
              </a:rPr>
              <a:t>{i,2}.</a:t>
            </a:r>
            <a:r>
              <a:rPr lang="en-US" sz="1800" b="0" i="0" dirty="0" err="1">
                <a:effectLst/>
                <a:latin typeface="Menlo"/>
              </a:rPr>
              <a:t>posture.Data</a:t>
            </a:r>
            <a:r>
              <a:rPr lang="en-US" sz="1800" b="0" i="0" dirty="0">
                <a:effectLst/>
                <a:latin typeface="Menlo"/>
              </a:rPr>
              <a:t>(j,:));</a:t>
            </a:r>
          </a:p>
          <a:p>
            <a:r>
              <a:rPr lang="en-US" sz="1800" b="0" i="0" dirty="0">
                <a:effectLst/>
                <a:latin typeface="Menlo"/>
              </a:rPr>
              <a:t>title(</a:t>
            </a:r>
            <a:r>
              <a:rPr lang="en-US" sz="1800" b="0" i="0" dirty="0">
                <a:solidFill>
                  <a:srgbClr val="A709F5"/>
                </a:solidFill>
                <a:effectLst/>
                <a:latin typeface="Menlo"/>
              </a:rPr>
              <a:t>"Raw Data, Channel "</a:t>
            </a:r>
            <a:r>
              <a:rPr lang="en-US" sz="1800" b="0" i="0" dirty="0">
                <a:effectLst/>
                <a:latin typeface="Menlo"/>
              </a:rPr>
              <a:t>+ j);</a:t>
            </a:r>
          </a:p>
          <a:p>
            <a:r>
              <a:rPr lang="en-US" sz="1800" b="0" i="0" dirty="0" err="1">
                <a:effectLst/>
                <a:latin typeface="Menlo"/>
              </a:rPr>
              <a:t>sgtitle</a:t>
            </a:r>
            <a:r>
              <a:rPr lang="en-US" sz="1800" b="0" i="0" dirty="0">
                <a:effectLst/>
                <a:latin typeface="Menlo"/>
              </a:rPr>
              <a:t>(</a:t>
            </a:r>
            <a:r>
              <a:rPr lang="en-US" sz="1800" b="0" i="0" dirty="0" err="1">
                <a:effectLst/>
                <a:latin typeface="Menlo"/>
              </a:rPr>
              <a:t>allData_cellArray</a:t>
            </a:r>
            <a:r>
              <a:rPr lang="en-US" sz="1800" b="0" i="0" dirty="0">
                <a:effectLst/>
                <a:latin typeface="Menlo"/>
              </a:rPr>
              <a:t>{i,1}, </a:t>
            </a:r>
            <a:r>
              <a:rPr lang="en-US" sz="1800" b="0" i="0" dirty="0">
                <a:solidFill>
                  <a:srgbClr val="A709F5"/>
                </a:solidFill>
                <a:effectLst/>
                <a:latin typeface="Menlo"/>
              </a:rPr>
              <a:t>'Interpreter'</a:t>
            </a:r>
            <a:r>
              <a:rPr lang="en-US" sz="1800" b="0" i="0" dirty="0">
                <a:effectLst/>
                <a:latin typeface="Menlo"/>
              </a:rPr>
              <a:t>, </a:t>
            </a:r>
            <a:r>
              <a:rPr lang="en-US" sz="1800" b="0" i="0" dirty="0">
                <a:solidFill>
                  <a:srgbClr val="A709F5"/>
                </a:solidFill>
                <a:effectLst/>
                <a:latin typeface="Menlo"/>
              </a:rPr>
              <a:t>'none'</a:t>
            </a:r>
            <a:r>
              <a:rPr lang="en-US" sz="1800" b="0" i="0" dirty="0">
                <a:effectLst/>
                <a:latin typeface="Menlo"/>
              </a:rPr>
              <a:t>);</a:t>
            </a:r>
          </a:p>
          <a:p>
            <a:r>
              <a:rPr lang="en-US" sz="1800" b="0" i="0" dirty="0" err="1">
                <a:effectLst/>
                <a:latin typeface="Menlo"/>
              </a:rPr>
              <a:t>ylim</a:t>
            </a:r>
            <a:r>
              <a:rPr lang="en-US" sz="1800" b="0" i="0" dirty="0">
                <a:effectLst/>
                <a:latin typeface="Menlo"/>
              </a:rPr>
              <a:t>([-2e-3, 2e-3]);</a:t>
            </a: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892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8013"/>
                </a:solidFill>
                <a:effectLst/>
                <a:latin typeface="Menlo"/>
              </a:rPr>
              <a:t>%% Filter Design plotting w/ cutoff frequencies</a:t>
            </a:r>
            <a:br>
              <a:rPr lang="en-US" sz="1800" b="0" i="0" dirty="0">
                <a:effectLst/>
                <a:latin typeface="Menlo"/>
              </a:rPr>
            </a:br>
            <a:endParaRPr lang="en-US" sz="1800" b="0" i="0" dirty="0">
              <a:effectLst/>
              <a:latin typeface="Menlo"/>
            </a:endParaRPr>
          </a:p>
          <a:p>
            <a:r>
              <a:rPr lang="en-US" sz="1800" b="0" i="0" dirty="0">
                <a:effectLst/>
                <a:latin typeface="Menlo"/>
              </a:rPr>
              <a:t>Fs = </a:t>
            </a:r>
            <a:r>
              <a:rPr lang="en-US" sz="1800" b="0" i="0" dirty="0" err="1">
                <a:effectLst/>
                <a:latin typeface="Menlo"/>
              </a:rPr>
              <a:t>allData_cellArray</a:t>
            </a:r>
            <a:r>
              <a:rPr lang="en-US" sz="1800" b="0" i="0" dirty="0">
                <a:effectLst/>
                <a:latin typeface="Menlo"/>
              </a:rPr>
              <a:t>{1, 2}.</a:t>
            </a:r>
            <a:r>
              <a:rPr lang="en-US" sz="1800" b="0" i="0" dirty="0" err="1">
                <a:effectLst/>
                <a:latin typeface="Menlo"/>
              </a:rPr>
              <a:t>posture.Fs</a:t>
            </a:r>
            <a:r>
              <a:rPr lang="en-US" sz="1800" b="0" i="0" dirty="0">
                <a:effectLst/>
                <a:latin typeface="Menlo"/>
              </a:rPr>
              <a:t>(1); </a:t>
            </a:r>
            <a:r>
              <a:rPr lang="en-US" sz="1800" b="0" i="0" dirty="0">
                <a:solidFill>
                  <a:srgbClr val="008013"/>
                </a:solidFill>
                <a:effectLst/>
                <a:latin typeface="Menlo"/>
              </a:rPr>
              <a:t>% 2.2222e+03 Hz</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High Pass Filter - 30Hz to remove motion artefact - choose a multiple of 60Hz</a:t>
            </a:r>
            <a:endParaRPr lang="en-US" sz="1800" b="0" i="0" dirty="0">
              <a:effectLst/>
              <a:latin typeface="Menlo"/>
            </a:endParaRPr>
          </a:p>
          <a:p>
            <a:r>
              <a:rPr lang="en-US" sz="1800" b="0" i="0" dirty="0">
                <a:effectLst/>
                <a:latin typeface="Menlo"/>
              </a:rPr>
              <a:t>[</a:t>
            </a:r>
            <a:r>
              <a:rPr lang="en-US" sz="1800" b="0" i="0" dirty="0" err="1">
                <a:effectLst/>
                <a:latin typeface="Menlo"/>
              </a:rPr>
              <a:t>b_hp</a:t>
            </a:r>
            <a:r>
              <a:rPr lang="en-US" sz="1800" b="0" i="0" dirty="0">
                <a:effectLst/>
                <a:latin typeface="Menlo"/>
              </a:rPr>
              <a:t>, </a:t>
            </a:r>
            <a:r>
              <a:rPr lang="en-US" sz="1800" b="0" i="0" dirty="0" err="1">
                <a:effectLst/>
                <a:latin typeface="Menlo"/>
              </a:rPr>
              <a:t>a_hp</a:t>
            </a:r>
            <a:r>
              <a:rPr lang="en-US" sz="1800" b="0" i="0" dirty="0">
                <a:effectLst/>
                <a:latin typeface="Menlo"/>
              </a:rPr>
              <a:t>] = butter(4, 30/(Fs/2), </a:t>
            </a:r>
            <a:r>
              <a:rPr lang="en-US" sz="1800" b="0" i="0" dirty="0">
                <a:solidFill>
                  <a:srgbClr val="A709F5"/>
                </a:solidFill>
                <a:effectLst/>
                <a:latin typeface="Menlo"/>
              </a:rPr>
              <a:t>'high'</a:t>
            </a:r>
            <a:r>
              <a:rPr lang="en-US" sz="1800" b="0" i="0" dirty="0">
                <a:effectLst/>
                <a:latin typeface="Menlo"/>
              </a:rPr>
              <a:t>); </a:t>
            </a:r>
            <a:r>
              <a:rPr lang="en-US" sz="1800" b="0" i="0" dirty="0">
                <a:solidFill>
                  <a:srgbClr val="008013"/>
                </a:solidFill>
                <a:effectLst/>
                <a:latin typeface="Menlo"/>
              </a:rPr>
              <a:t>% 4th order </a:t>
            </a:r>
            <a:r>
              <a:rPr lang="en-US" sz="1800" b="0" i="0" dirty="0" err="1">
                <a:solidFill>
                  <a:srgbClr val="008013"/>
                </a:solidFill>
                <a:effectLst/>
                <a:latin typeface="Menlo"/>
              </a:rPr>
              <a:t>butterworth</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Low Pass Filter - 480Hz to bandlimit to around 500Hz - choose a multiple of 60Hz</a:t>
            </a:r>
            <a:endParaRPr lang="en-US" sz="1800" b="0" i="0" dirty="0">
              <a:effectLst/>
              <a:latin typeface="Menlo"/>
            </a:endParaRPr>
          </a:p>
          <a:p>
            <a:r>
              <a:rPr lang="en-US" sz="1800" b="0" i="0" dirty="0">
                <a:effectLst/>
                <a:latin typeface="Menlo"/>
              </a:rPr>
              <a:t>[</a:t>
            </a:r>
            <a:r>
              <a:rPr lang="en-US" sz="1800" b="0" i="0" dirty="0" err="1">
                <a:effectLst/>
                <a:latin typeface="Menlo"/>
              </a:rPr>
              <a:t>b_lp</a:t>
            </a:r>
            <a:r>
              <a:rPr lang="en-US" sz="1800" b="0" i="0" dirty="0">
                <a:effectLst/>
                <a:latin typeface="Menlo"/>
              </a:rPr>
              <a:t>, </a:t>
            </a:r>
            <a:r>
              <a:rPr lang="en-US" sz="1800" b="0" i="0" dirty="0" err="1">
                <a:effectLst/>
                <a:latin typeface="Menlo"/>
              </a:rPr>
              <a:t>a_lp</a:t>
            </a:r>
            <a:r>
              <a:rPr lang="en-US" sz="1800" b="0" i="0" dirty="0">
                <a:effectLst/>
                <a:latin typeface="Menlo"/>
              </a:rPr>
              <a:t>] = butter(4, 480/(Fs/2), </a:t>
            </a:r>
            <a:r>
              <a:rPr lang="en-US" sz="1800" b="0" i="0" dirty="0">
                <a:solidFill>
                  <a:srgbClr val="A709F5"/>
                </a:solidFill>
                <a:effectLst/>
                <a:latin typeface="Menlo"/>
              </a:rPr>
              <a:t>'low'</a:t>
            </a:r>
            <a:r>
              <a:rPr lang="en-US" sz="1800" b="0" i="0" dirty="0">
                <a:effectLst/>
                <a:latin typeface="Menlo"/>
              </a:rPr>
              <a:t>); </a:t>
            </a:r>
            <a:r>
              <a:rPr lang="en-US" sz="1800" b="0" i="0" dirty="0">
                <a:solidFill>
                  <a:srgbClr val="008013"/>
                </a:solidFill>
                <a:effectLst/>
                <a:latin typeface="Menlo"/>
              </a:rPr>
              <a:t>% 4th order </a:t>
            </a:r>
            <a:r>
              <a:rPr lang="en-US" sz="1800" b="0" i="0" dirty="0" err="1">
                <a:solidFill>
                  <a:srgbClr val="008013"/>
                </a:solidFill>
                <a:effectLst/>
                <a:latin typeface="Menlo"/>
              </a:rPr>
              <a:t>butterworth</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Notch Filter centered at 60Hz</a:t>
            </a:r>
            <a:endParaRPr lang="en-US" sz="1800" b="0" i="0" dirty="0">
              <a:effectLst/>
              <a:latin typeface="Menlo"/>
            </a:endParaRPr>
          </a:p>
          <a:p>
            <a:r>
              <a:rPr lang="en-US" sz="1800" b="0" i="0" dirty="0">
                <a:effectLst/>
                <a:latin typeface="Menlo"/>
              </a:rPr>
              <a:t>f0 = 60; </a:t>
            </a:r>
            <a:r>
              <a:rPr lang="en-US" sz="1800" b="0" i="0" dirty="0">
                <a:solidFill>
                  <a:srgbClr val="008013"/>
                </a:solidFill>
                <a:effectLst/>
                <a:latin typeface="Menlo"/>
              </a:rPr>
              <a:t>% Notch frequency</a:t>
            </a:r>
            <a:endParaRPr lang="en-US" sz="1800" b="0" i="0" dirty="0">
              <a:effectLst/>
              <a:latin typeface="Menlo"/>
            </a:endParaRPr>
          </a:p>
          <a:p>
            <a:r>
              <a:rPr lang="en-US" sz="1800" b="0" i="0" dirty="0">
                <a:effectLst/>
                <a:latin typeface="Menlo"/>
              </a:rPr>
              <a:t>Q = 35; </a:t>
            </a:r>
            <a:r>
              <a:rPr lang="en-US" sz="1800" b="0" i="0" dirty="0">
                <a:solidFill>
                  <a:srgbClr val="008013"/>
                </a:solidFill>
                <a:effectLst/>
                <a:latin typeface="Menlo"/>
              </a:rPr>
              <a:t>% Quality factor, q = </a:t>
            </a:r>
            <a:r>
              <a:rPr lang="el-GR" sz="1800" b="0" i="0" dirty="0">
                <a:solidFill>
                  <a:srgbClr val="008013"/>
                </a:solidFill>
                <a:effectLst/>
                <a:latin typeface="Menlo"/>
              </a:rPr>
              <a:t>ω0/</a:t>
            </a:r>
            <a:r>
              <a:rPr lang="en-US" sz="1800" b="0" i="0" dirty="0" err="1">
                <a:solidFill>
                  <a:srgbClr val="008013"/>
                </a:solidFill>
                <a:effectLst/>
                <a:latin typeface="Menlo"/>
              </a:rPr>
              <a:t>bw</a:t>
            </a:r>
            <a:r>
              <a:rPr lang="en-US" sz="1800" b="0" i="0" dirty="0">
                <a:solidFill>
                  <a:srgbClr val="008013"/>
                </a:solidFill>
                <a:effectLst/>
                <a:latin typeface="Menlo"/>
              </a:rPr>
              <a:t> where </a:t>
            </a:r>
            <a:r>
              <a:rPr lang="el-GR" sz="1800" b="0" i="0" dirty="0">
                <a:solidFill>
                  <a:srgbClr val="008013"/>
                </a:solidFill>
                <a:effectLst/>
                <a:latin typeface="Menlo"/>
              </a:rPr>
              <a:t>ω0 </a:t>
            </a:r>
            <a:r>
              <a:rPr lang="en-US" sz="1800" b="0" i="0" dirty="0">
                <a:solidFill>
                  <a:srgbClr val="008013"/>
                </a:solidFill>
                <a:effectLst/>
                <a:latin typeface="Menlo"/>
              </a:rPr>
              <a:t>is the frequency to remove from the signal</a:t>
            </a:r>
            <a:endParaRPr lang="en-US" sz="1800" b="0" i="0" dirty="0">
              <a:effectLst/>
              <a:latin typeface="Menlo"/>
            </a:endParaRPr>
          </a:p>
          <a:p>
            <a:r>
              <a:rPr lang="en-US" sz="1800" b="0" i="0" dirty="0">
                <a:effectLst/>
                <a:latin typeface="Menlo"/>
              </a:rPr>
              <a:t>[</a:t>
            </a:r>
            <a:r>
              <a:rPr lang="en-US" sz="1800" b="0" i="0" dirty="0" err="1">
                <a:effectLst/>
                <a:latin typeface="Menlo"/>
              </a:rPr>
              <a:t>b_notch</a:t>
            </a:r>
            <a:r>
              <a:rPr lang="en-US" sz="1800" b="0" i="0" dirty="0">
                <a:effectLst/>
                <a:latin typeface="Menlo"/>
              </a:rPr>
              <a:t>, </a:t>
            </a:r>
            <a:r>
              <a:rPr lang="en-US" sz="1800" b="0" i="0" dirty="0" err="1">
                <a:effectLst/>
                <a:latin typeface="Menlo"/>
              </a:rPr>
              <a:t>a_notch</a:t>
            </a:r>
            <a:r>
              <a:rPr lang="en-US" sz="1800" b="0" i="0" dirty="0">
                <a:effectLst/>
                <a:latin typeface="Menlo"/>
              </a:rPr>
              <a:t>] = </a:t>
            </a:r>
            <a:r>
              <a:rPr lang="en-US" sz="1800" b="0" i="0" dirty="0" err="1">
                <a:effectLst/>
                <a:latin typeface="Menlo"/>
              </a:rPr>
              <a:t>iirnotch</a:t>
            </a:r>
            <a:r>
              <a:rPr lang="en-US" sz="1800" b="0" i="0" dirty="0">
                <a:effectLst/>
                <a:latin typeface="Menlo"/>
              </a:rPr>
              <a:t>(f0/(Fs/2), f0/(Fs/2)/Q); </a:t>
            </a:r>
            <a:r>
              <a:rPr lang="en-US" sz="1800" b="0" i="0" dirty="0">
                <a:solidFill>
                  <a:srgbClr val="008013"/>
                </a:solidFill>
                <a:effectLst/>
                <a:latin typeface="Menlo"/>
              </a:rPr>
              <a:t>% 2nd order infinite impulse response (IIR) notch filter</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Comb Filter centered at 60Hz and its harmonics (120Hz, 180Hz, 240Hz, 300Hz, 360Hz, 420Hz) up to the passband (480 Hz)</a:t>
            </a:r>
            <a:endParaRPr lang="en-US" sz="1800" b="0" i="0" dirty="0">
              <a:effectLst/>
              <a:latin typeface="Menlo"/>
            </a:endParaRPr>
          </a:p>
          <a:p>
            <a:r>
              <a:rPr lang="en-US" sz="1800" b="0" i="0" dirty="0">
                <a:effectLst/>
                <a:latin typeface="Menlo"/>
              </a:rPr>
              <a:t>f0 = 60; </a:t>
            </a:r>
            <a:r>
              <a:rPr lang="en-US" sz="1800" b="0" i="0" dirty="0">
                <a:solidFill>
                  <a:srgbClr val="008013"/>
                </a:solidFill>
                <a:effectLst/>
                <a:latin typeface="Menlo"/>
              </a:rPr>
              <a:t>% Notch frequency</a:t>
            </a:r>
            <a:endParaRPr lang="en-US" sz="1800" b="0" i="0" dirty="0">
              <a:effectLst/>
              <a:latin typeface="Menlo"/>
            </a:endParaRPr>
          </a:p>
          <a:p>
            <a:r>
              <a:rPr lang="en-US" sz="1800" b="0" i="0" dirty="0" err="1">
                <a:effectLst/>
                <a:latin typeface="Menlo"/>
              </a:rPr>
              <a:t>bw</a:t>
            </a:r>
            <a:r>
              <a:rPr lang="en-US" sz="1800" b="0" i="0" dirty="0">
                <a:effectLst/>
                <a:latin typeface="Menlo"/>
              </a:rPr>
              <a:t> = f0 / Q; </a:t>
            </a:r>
            <a:r>
              <a:rPr lang="en-US" sz="1800" b="0" i="0" dirty="0">
                <a:solidFill>
                  <a:srgbClr val="008013"/>
                </a:solidFill>
                <a:effectLst/>
                <a:latin typeface="Menlo"/>
              </a:rPr>
              <a:t>% Bandwidth, </a:t>
            </a:r>
            <a:r>
              <a:rPr lang="en-US" sz="1800" b="0" i="0" dirty="0" err="1">
                <a:solidFill>
                  <a:srgbClr val="008013"/>
                </a:solidFill>
                <a:effectLst/>
                <a:latin typeface="Menlo"/>
              </a:rPr>
              <a:t>bw</a:t>
            </a:r>
            <a:r>
              <a:rPr lang="en-US" sz="1800" b="0" i="0" dirty="0">
                <a:solidFill>
                  <a:srgbClr val="008013"/>
                </a:solidFill>
                <a:effectLst/>
                <a:latin typeface="Menlo"/>
              </a:rPr>
              <a:t> = (</a:t>
            </a:r>
            <a:r>
              <a:rPr lang="en-US" sz="1800" b="0" i="0" dirty="0" err="1">
                <a:solidFill>
                  <a:srgbClr val="008013"/>
                </a:solidFill>
                <a:effectLst/>
                <a:latin typeface="Menlo"/>
              </a:rPr>
              <a:t>fo</a:t>
            </a:r>
            <a:r>
              <a:rPr lang="en-US" sz="1800" b="0" i="0" dirty="0">
                <a:solidFill>
                  <a:srgbClr val="008013"/>
                </a:solidFill>
                <a:effectLst/>
                <a:latin typeface="Menlo"/>
              </a:rPr>
              <a:t>/(fs/2))/q;</a:t>
            </a:r>
            <a:endParaRPr lang="en-US" sz="1800" b="0" i="0" dirty="0">
              <a:effectLst/>
              <a:latin typeface="Menlo"/>
            </a:endParaRPr>
          </a:p>
          <a:p>
            <a:r>
              <a:rPr lang="en-US" sz="1800" b="0" i="0" dirty="0" err="1">
                <a:effectLst/>
                <a:latin typeface="Menlo"/>
              </a:rPr>
              <a:t>n_harmonics</a:t>
            </a:r>
            <a:r>
              <a:rPr lang="en-US" sz="1800" b="0" i="0" dirty="0">
                <a:effectLst/>
                <a:latin typeface="Menlo"/>
              </a:rPr>
              <a:t> = floor((Fs / 2) / f0); </a:t>
            </a:r>
            <a:r>
              <a:rPr lang="en-US" sz="1800" b="0" i="0" dirty="0">
                <a:solidFill>
                  <a:srgbClr val="008013"/>
                </a:solidFill>
                <a:effectLst/>
                <a:latin typeface="Menlo"/>
              </a:rPr>
              <a:t>% Number of harmonics within Nyquist frequency</a:t>
            </a:r>
            <a:endParaRPr lang="en-US" sz="1800" b="0" i="0" dirty="0">
              <a:effectLst/>
              <a:latin typeface="Menlo"/>
            </a:endParaRPr>
          </a:p>
          <a:p>
            <a:r>
              <a:rPr lang="en-US" sz="1800" b="0" i="0" dirty="0">
                <a:effectLst/>
                <a:latin typeface="Menlo"/>
              </a:rPr>
              <a:t>[</a:t>
            </a:r>
            <a:r>
              <a:rPr lang="en-US" sz="1800" b="0" i="0" dirty="0" err="1">
                <a:effectLst/>
                <a:latin typeface="Menlo"/>
              </a:rPr>
              <a:t>b_comb</a:t>
            </a:r>
            <a:r>
              <a:rPr lang="en-US" sz="1800" b="0" i="0" dirty="0">
                <a:effectLst/>
                <a:latin typeface="Menlo"/>
              </a:rPr>
              <a:t>, </a:t>
            </a:r>
            <a:r>
              <a:rPr lang="en-US" sz="1800" b="0" i="0" dirty="0" err="1">
                <a:effectLst/>
                <a:latin typeface="Menlo"/>
              </a:rPr>
              <a:t>a_comb</a:t>
            </a:r>
            <a:r>
              <a:rPr lang="en-US" sz="1800" b="0" i="0" dirty="0">
                <a:effectLst/>
                <a:latin typeface="Menlo"/>
              </a:rPr>
              <a:t>] = </a:t>
            </a:r>
            <a:r>
              <a:rPr lang="en-US" sz="1800" b="0" i="0" dirty="0" err="1">
                <a:effectLst/>
                <a:latin typeface="Menlo"/>
              </a:rPr>
              <a:t>iircomb</a:t>
            </a:r>
            <a:r>
              <a:rPr lang="en-US" sz="1800" b="0" i="0" dirty="0">
                <a:effectLst/>
                <a:latin typeface="Menlo"/>
              </a:rPr>
              <a:t>(floor(Fs/f0), </a:t>
            </a:r>
            <a:r>
              <a:rPr lang="en-US" sz="1800" b="0" i="0" dirty="0" err="1">
                <a:effectLst/>
                <a:latin typeface="Menlo"/>
              </a:rPr>
              <a:t>bw</a:t>
            </a:r>
            <a:r>
              <a:rPr lang="en-US" sz="1800" b="0" i="0" dirty="0">
                <a:effectLst/>
                <a:latin typeface="Menlo"/>
              </a:rPr>
              <a:t>/(Fs/2), </a:t>
            </a:r>
            <a:r>
              <a:rPr lang="en-US" sz="1800" b="0" i="0" dirty="0">
                <a:solidFill>
                  <a:srgbClr val="A709F5"/>
                </a:solidFill>
                <a:effectLst/>
                <a:latin typeface="Menlo"/>
              </a:rPr>
              <a:t>'notch'</a:t>
            </a:r>
            <a:r>
              <a:rPr lang="en-US" sz="1800" b="0" i="0" dirty="0">
                <a:effectLst/>
                <a:latin typeface="Menlo"/>
              </a:rPr>
              <a:t>); </a:t>
            </a:r>
            <a:r>
              <a:rPr lang="en-US" sz="1800" b="0" i="0" dirty="0">
                <a:solidFill>
                  <a:srgbClr val="008013"/>
                </a:solidFill>
                <a:effectLst/>
                <a:latin typeface="Menlo"/>
              </a:rPr>
              <a:t>% Design comb filter</a:t>
            </a:r>
            <a:br>
              <a:rPr lang="en-US" sz="1800" b="0" i="0" dirty="0">
                <a:effectLst/>
                <a:latin typeface="Menlo"/>
              </a:rPr>
            </a:br>
            <a:endParaRPr lang="en-US" sz="1800" b="0" i="0" dirty="0">
              <a:effectLst/>
              <a:latin typeface="Menlo"/>
            </a:endParaRP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i="0" dirty="0">
                <a:solidFill>
                  <a:srgbClr val="008013"/>
                </a:solidFill>
                <a:effectLst/>
                <a:latin typeface="Menlo"/>
              </a:rPr>
              <a:t>% Define quiescent threshold</a:t>
            </a:r>
            <a:endParaRPr lang="en-US" sz="1800" b="0" i="0" dirty="0">
              <a:effectLst/>
              <a:latin typeface="Menlo"/>
            </a:endParaRPr>
          </a:p>
          <a:p>
            <a:r>
              <a:rPr lang="en-US" sz="1800" b="0" i="0" dirty="0" err="1">
                <a:effectLst/>
                <a:latin typeface="Menlo"/>
              </a:rPr>
              <a:t>quietThresh</a:t>
            </a:r>
            <a:r>
              <a:rPr lang="en-US" sz="1800" b="0" i="0" dirty="0">
                <a:effectLst/>
                <a:latin typeface="Menlo"/>
              </a:rPr>
              <a:t> = mean(</a:t>
            </a:r>
            <a:r>
              <a:rPr lang="en-US" sz="1800" b="0" i="0" dirty="0" err="1">
                <a:effectLst/>
                <a:latin typeface="Menlo"/>
              </a:rPr>
              <a:t>on_data</a:t>
            </a:r>
            <a:r>
              <a:rPr lang="en-US" sz="1800" b="0" i="0" dirty="0">
                <a:effectLst/>
                <a:latin typeface="Menlo"/>
              </a:rPr>
              <a:t>(1,:)) + (0.5*std(</a:t>
            </a:r>
            <a:r>
              <a:rPr lang="en-US" sz="1800" b="0" i="0" dirty="0" err="1">
                <a:effectLst/>
                <a:latin typeface="Menlo"/>
              </a:rPr>
              <a:t>on_data</a:t>
            </a:r>
            <a:r>
              <a:rPr lang="en-US" sz="1800" b="0" i="0" dirty="0">
                <a:effectLst/>
                <a:latin typeface="Menlo"/>
              </a:rPr>
              <a:t>(1,:))); </a:t>
            </a:r>
            <a:r>
              <a:rPr lang="en-US" sz="1800" b="0" i="0" dirty="0">
                <a:solidFill>
                  <a:srgbClr val="008013"/>
                </a:solidFill>
                <a:effectLst/>
                <a:latin typeface="Menlo"/>
              </a:rPr>
              <a:t>% Adjust multiplier as needed</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Initialize array to store 'active' data, where the muscle is not quiescent</a:t>
            </a:r>
            <a:endParaRPr lang="en-US" sz="1800" b="0" i="0" dirty="0">
              <a:effectLst/>
              <a:latin typeface="Menlo"/>
            </a:endParaRPr>
          </a:p>
          <a:p>
            <a:r>
              <a:rPr lang="en-US" sz="1800" b="0" i="0" dirty="0" err="1">
                <a:effectLst/>
                <a:latin typeface="Menlo"/>
              </a:rPr>
              <a:t>active_data</a:t>
            </a:r>
            <a:r>
              <a:rPr lang="en-US" sz="1800" b="0" i="0" dirty="0">
                <a:effectLst/>
                <a:latin typeface="Menlo"/>
              </a:rPr>
              <a:t> = [];</a:t>
            </a:r>
          </a:p>
          <a:p>
            <a:r>
              <a:rPr lang="en-US" sz="1800" b="0" i="0" dirty="0" err="1">
                <a:effectLst/>
                <a:latin typeface="Menlo"/>
              </a:rPr>
              <a:t>active_time</a:t>
            </a:r>
            <a:r>
              <a:rPr lang="en-US" sz="1800" b="0" i="0" dirty="0">
                <a:effectLst/>
                <a:latin typeface="Menlo"/>
              </a:rPr>
              <a:t> = [];</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Define the bin size for iteration, could be the same as used for 'off' detection</a:t>
            </a:r>
            <a:endParaRPr lang="en-US" sz="1800" b="0" i="0" dirty="0">
              <a:effectLst/>
              <a:latin typeface="Menlo"/>
            </a:endParaRPr>
          </a:p>
          <a:p>
            <a:r>
              <a:rPr lang="en-US" sz="1800" b="0" i="0" dirty="0" err="1">
                <a:effectLst/>
                <a:latin typeface="Menlo"/>
              </a:rPr>
              <a:t>binSize</a:t>
            </a:r>
            <a:r>
              <a:rPr lang="en-US" sz="1800" b="0" i="0" dirty="0">
                <a:effectLst/>
                <a:latin typeface="Menlo"/>
              </a:rPr>
              <a:t> = 1.5e-3; </a:t>
            </a:r>
            <a:r>
              <a:rPr lang="en-US" sz="1800" b="0" i="0" dirty="0">
                <a:solidFill>
                  <a:srgbClr val="008013"/>
                </a:solidFill>
                <a:effectLst/>
                <a:latin typeface="Menlo"/>
              </a:rPr>
              <a:t>% 1.5 </a:t>
            </a:r>
            <a:r>
              <a:rPr lang="en-US" sz="1800" b="0" i="0" dirty="0" err="1">
                <a:solidFill>
                  <a:srgbClr val="008013"/>
                </a:solidFill>
                <a:effectLst/>
                <a:latin typeface="Menlo"/>
              </a:rPr>
              <a:t>ms</a:t>
            </a:r>
            <a:r>
              <a:rPr lang="en-US" sz="1800" b="0" i="0" dirty="0">
                <a:solidFill>
                  <a:srgbClr val="008013"/>
                </a:solidFill>
                <a:effectLst/>
                <a:latin typeface="Menlo"/>
              </a:rPr>
              <a:t> in seconds</a:t>
            </a:r>
            <a:endParaRPr lang="en-US" sz="1800" b="0" i="0" dirty="0">
              <a:effectLst/>
              <a:latin typeface="Menlo"/>
            </a:endParaRPr>
          </a:p>
          <a:p>
            <a:r>
              <a:rPr lang="en-US" sz="1800" b="0" i="0" dirty="0" err="1">
                <a:effectLst/>
                <a:latin typeface="Menlo"/>
              </a:rPr>
              <a:t>binSamples</a:t>
            </a:r>
            <a:r>
              <a:rPr lang="en-US" sz="1800" b="0" i="0" dirty="0">
                <a:effectLst/>
                <a:latin typeface="Menlo"/>
              </a:rPr>
              <a:t> = round(</a:t>
            </a:r>
            <a:r>
              <a:rPr lang="en-US" sz="1800" b="0" i="0" dirty="0" err="1">
                <a:effectLst/>
                <a:latin typeface="Menlo"/>
              </a:rPr>
              <a:t>binSize</a:t>
            </a:r>
            <a:r>
              <a:rPr lang="en-US" sz="1800" b="0" i="0" dirty="0">
                <a:effectLst/>
                <a:latin typeface="Menlo"/>
              </a:rPr>
              <a:t> * Fs); </a:t>
            </a:r>
            <a:r>
              <a:rPr lang="en-US" sz="1800" b="0" i="0" dirty="0">
                <a:solidFill>
                  <a:srgbClr val="008013"/>
                </a:solidFill>
                <a:effectLst/>
                <a:latin typeface="Menlo"/>
              </a:rPr>
              <a:t>% Convert bin size to number of samples</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Loop to identify and store 'active' data</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1:binSamples:length(</a:t>
            </a:r>
            <a:r>
              <a:rPr lang="en-US" sz="1800" b="0" i="0" dirty="0" err="1">
                <a:effectLst/>
                <a:latin typeface="Menlo"/>
              </a:rPr>
              <a:t>on_data</a:t>
            </a:r>
            <a:r>
              <a:rPr lang="en-US" sz="1800" b="0" i="0" dirty="0">
                <a:effectLst/>
                <a:latin typeface="Menlo"/>
              </a:rPr>
              <a:t>(1,:)) - </a:t>
            </a:r>
            <a:r>
              <a:rPr lang="en-US" sz="1800" b="0" i="0" dirty="0" err="1">
                <a:effectLst/>
                <a:latin typeface="Menlo"/>
              </a:rPr>
              <a:t>binSamples</a:t>
            </a:r>
            <a:endParaRPr lang="en-US" sz="1800" b="0" i="0" dirty="0">
              <a:effectLst/>
              <a:latin typeface="Menlo"/>
            </a:endParaRPr>
          </a:p>
          <a:p>
            <a:r>
              <a:rPr lang="en-US" sz="1800" b="0" i="0" dirty="0">
                <a:effectLst/>
                <a:latin typeface="Menlo"/>
              </a:rPr>
              <a:t>segment = </a:t>
            </a:r>
            <a:r>
              <a:rPr lang="en-US" sz="1800" b="0" i="0" dirty="0" err="1">
                <a:effectLst/>
                <a:latin typeface="Menlo"/>
              </a:rPr>
              <a:t>on_data</a:t>
            </a:r>
            <a:r>
              <a:rPr lang="en-US" sz="1800" b="0" i="0" dirty="0">
                <a:effectLst/>
                <a:latin typeface="Menlo"/>
              </a:rPr>
              <a:t>(1, i:i+binSamples-1);</a:t>
            </a:r>
          </a:p>
          <a:p>
            <a:r>
              <a:rPr lang="en-US" sz="1800" b="0" i="0" dirty="0">
                <a:solidFill>
                  <a:srgbClr val="008013"/>
                </a:solidFill>
                <a:effectLst/>
                <a:latin typeface="Menlo"/>
              </a:rPr>
              <a:t>% Check if the segment's activity exceeds the quiescent threshold</a:t>
            </a:r>
            <a:endParaRPr lang="en-US" sz="1800" b="0" i="0" dirty="0">
              <a:effectLst/>
              <a:latin typeface="Menlo"/>
            </a:endParaRPr>
          </a:p>
          <a:p>
            <a:r>
              <a:rPr lang="en-US" sz="1800" b="0" i="0" dirty="0">
                <a:solidFill>
                  <a:srgbClr val="0E00FF"/>
                </a:solidFill>
                <a:effectLst/>
                <a:latin typeface="Menlo"/>
              </a:rPr>
              <a:t>if </a:t>
            </a:r>
            <a:r>
              <a:rPr lang="en-US" sz="1800" b="0" i="0" dirty="0">
                <a:effectLst/>
                <a:latin typeface="Menlo"/>
              </a:rPr>
              <a:t>max(abs(segment)) &gt; </a:t>
            </a:r>
            <a:r>
              <a:rPr lang="en-US" sz="1800" b="0" i="0" dirty="0" err="1">
                <a:effectLst/>
                <a:latin typeface="Menlo"/>
              </a:rPr>
              <a:t>quietThresh</a:t>
            </a:r>
            <a:endParaRPr lang="en-US" sz="1800" b="0" i="0" dirty="0">
              <a:effectLst/>
              <a:latin typeface="Menlo"/>
            </a:endParaRPr>
          </a:p>
          <a:p>
            <a:r>
              <a:rPr lang="en-US" sz="1800" b="0" i="0" dirty="0" err="1">
                <a:effectLst/>
                <a:latin typeface="Menlo"/>
              </a:rPr>
              <a:t>active_data</a:t>
            </a:r>
            <a:r>
              <a:rPr lang="en-US" sz="1800" b="0" i="0" dirty="0">
                <a:effectLst/>
                <a:latin typeface="Menlo"/>
              </a:rPr>
              <a:t> = [</a:t>
            </a:r>
            <a:r>
              <a:rPr lang="en-US" sz="1800" b="0" i="0" dirty="0" err="1">
                <a:effectLst/>
                <a:latin typeface="Menlo"/>
              </a:rPr>
              <a:t>active_data</a:t>
            </a:r>
            <a:r>
              <a:rPr lang="en-US" sz="1800" b="0" i="0" dirty="0">
                <a:effectLst/>
                <a:latin typeface="Menlo"/>
              </a:rPr>
              <a:t>, segment];</a:t>
            </a:r>
          </a:p>
          <a:p>
            <a:r>
              <a:rPr lang="en-US" sz="1800" b="0" i="0" dirty="0" err="1">
                <a:effectLst/>
                <a:latin typeface="Menlo"/>
              </a:rPr>
              <a:t>active_time</a:t>
            </a:r>
            <a:r>
              <a:rPr lang="en-US" sz="1800" b="0" i="0" dirty="0">
                <a:effectLst/>
                <a:latin typeface="Menlo"/>
              </a:rPr>
              <a:t> = [</a:t>
            </a:r>
            <a:r>
              <a:rPr lang="en-US" sz="1800" b="0" i="0" dirty="0" err="1">
                <a:effectLst/>
                <a:latin typeface="Menlo"/>
              </a:rPr>
              <a:t>active_time</a:t>
            </a:r>
            <a:r>
              <a:rPr lang="en-US" sz="1800" b="0" i="0" dirty="0">
                <a:effectLst/>
                <a:latin typeface="Menlo"/>
              </a:rPr>
              <a:t>, </a:t>
            </a:r>
            <a:r>
              <a:rPr lang="en-US" sz="1800" b="0" i="0" dirty="0" err="1">
                <a:effectLst/>
                <a:latin typeface="Menlo"/>
              </a:rPr>
              <a:t>on_data_Time</a:t>
            </a:r>
            <a:r>
              <a:rPr lang="en-US" sz="1800" b="0" i="0" dirty="0">
                <a:effectLst/>
                <a:latin typeface="Menlo"/>
              </a:rPr>
              <a:t>(1, i:i+binSamples-1)];</a:t>
            </a: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the 'active' data</a:t>
            </a:r>
            <a:endParaRPr lang="en-US" sz="1800" b="0" i="0" dirty="0">
              <a:effectLst/>
              <a:latin typeface="Menlo"/>
            </a:endParaRPr>
          </a:p>
          <a:p>
            <a:r>
              <a:rPr lang="en-US" sz="1800" b="0" i="0" dirty="0">
                <a:effectLst/>
                <a:latin typeface="Menlo"/>
              </a:rPr>
              <a:t>figure;</a:t>
            </a:r>
          </a:p>
          <a:p>
            <a:r>
              <a:rPr lang="en-US" sz="1800" b="0" i="0" dirty="0">
                <a:effectLst/>
                <a:latin typeface="Menlo"/>
              </a:rPr>
              <a:t>plot(</a:t>
            </a:r>
            <a:r>
              <a:rPr lang="en-US" sz="1800" b="0" i="0" dirty="0" err="1">
                <a:effectLst/>
                <a:latin typeface="Menlo"/>
              </a:rPr>
              <a:t>active_time</a:t>
            </a:r>
            <a:r>
              <a:rPr lang="en-US" sz="1800" b="0" i="0" dirty="0">
                <a:effectLst/>
                <a:latin typeface="Menlo"/>
              </a:rPr>
              <a:t>, </a:t>
            </a:r>
            <a:r>
              <a:rPr lang="en-US" sz="1800" b="0" i="0" dirty="0" err="1">
                <a:effectLst/>
                <a:latin typeface="Menlo"/>
              </a:rPr>
              <a:t>active_data</a:t>
            </a:r>
            <a:r>
              <a:rPr lang="en-US" sz="1800" b="0" i="0" dirty="0">
                <a:effectLst/>
                <a:latin typeface="Menlo"/>
              </a:rPr>
              <a:t>, </a:t>
            </a:r>
            <a:r>
              <a:rPr lang="en-US" sz="1800" b="0" i="0" dirty="0">
                <a:solidFill>
                  <a:srgbClr val="A709F5"/>
                </a:solidFill>
                <a:effectLst/>
                <a:latin typeface="Menlo"/>
              </a:rPr>
              <a:t>'r-'</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'HO train, Sensor 1: EMG Data with Quiescent Data Removed'</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'Amplitude'</a:t>
            </a:r>
            <a:r>
              <a:rPr lang="en-US" sz="1800" b="0" i="0" dirty="0">
                <a:effectLst/>
                <a:latin typeface="Menlo"/>
              </a:rPr>
              <a:t>);</a:t>
            </a:r>
          </a:p>
          <a:p>
            <a:r>
              <a:rPr lang="en-US" sz="1800" b="0" i="0" dirty="0" err="1">
                <a:effectLst/>
                <a:latin typeface="Menlo"/>
              </a:rPr>
              <a:t>ylim</a:t>
            </a:r>
            <a:r>
              <a:rPr lang="en-US" sz="1800" b="0" i="0" dirty="0">
                <a:effectLst/>
                <a:latin typeface="Menlo"/>
              </a:rPr>
              <a:t>([-4e-4 4e-4]);</a:t>
            </a:r>
          </a:p>
          <a:p>
            <a:r>
              <a:rPr lang="en-US" sz="1800" b="0" i="0" dirty="0" err="1">
                <a:effectLst/>
                <a:latin typeface="Menlo"/>
              </a:rPr>
              <a:t>xlim</a:t>
            </a:r>
            <a:r>
              <a:rPr lang="en-US" sz="1800" b="0" i="0" dirty="0">
                <a:effectLst/>
                <a:latin typeface="Menlo"/>
              </a:rPr>
              <a:t>([0, </a:t>
            </a:r>
            <a:r>
              <a:rPr lang="en-US" sz="1800" b="0" i="0" dirty="0" err="1">
                <a:effectLst/>
                <a:latin typeface="Menlo"/>
              </a:rPr>
              <a:t>on_data_Time</a:t>
            </a:r>
            <a:r>
              <a:rPr lang="en-US" sz="1800" b="0" i="0" dirty="0">
                <a:effectLst/>
                <a:latin typeface="Menlo"/>
              </a:rPr>
              <a:t>(1,end)]);</a:t>
            </a:r>
          </a:p>
          <a:p>
            <a:br>
              <a:rPr lang="en-US" sz="1800" b="0" i="0" dirty="0">
                <a:effectLst/>
                <a:latin typeface="Menlo"/>
              </a:rPr>
            </a:br>
            <a:endParaRPr lang="en-US" sz="1800" b="0" i="0" dirty="0">
              <a:effectLst/>
              <a:latin typeface="Menlo"/>
            </a:endParaRPr>
          </a:p>
          <a:p>
            <a:pPr marL="0" marR="0" indent="0">
              <a:lnSpc>
                <a:spcPct val="107000"/>
              </a:lnSpc>
              <a:spcBef>
                <a:spcPts val="0"/>
              </a:spcBef>
              <a:spcAft>
                <a:spcPts val="0"/>
              </a:spcAft>
              <a:buFont typeface="Arial" panose="020B0604020202020204" pitchFamily="34" charset="0"/>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i="0" dirty="0">
                <a:solidFill>
                  <a:srgbClr val="008013"/>
                </a:solidFill>
                <a:effectLst/>
                <a:latin typeface="Menlo"/>
              </a:rPr>
              <a:t>%% 4) Graph Mean Absolute Value, Slope Sign Change, Zero Crossings, Waveform Length value for the 50ms bin size and 2 EMG sensors in one posture ('</a:t>
            </a:r>
            <a:r>
              <a:rPr lang="en-US" sz="1800" b="0" i="0" dirty="0" err="1">
                <a:solidFill>
                  <a:srgbClr val="008013"/>
                </a:solidFill>
                <a:effectLst/>
                <a:latin typeface="Menlo"/>
              </a:rPr>
              <a:t>HO_train.mat</a:t>
            </a:r>
            <a:r>
              <a:rPr lang="en-US" sz="1800" b="0" i="0" dirty="0">
                <a:solidFill>
                  <a:srgbClr val="008013"/>
                </a:solidFill>
                <a:effectLst/>
                <a:latin typeface="Menlo"/>
              </a:rPr>
              <a:t>')</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Prepare the data for feature extraction</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Set the bin size to 50ms</a:t>
            </a:r>
            <a:endParaRPr lang="en-US" sz="1800" b="0" i="0" dirty="0">
              <a:effectLst/>
              <a:latin typeface="Menlo"/>
            </a:endParaRPr>
          </a:p>
          <a:p>
            <a:r>
              <a:rPr lang="en-US" sz="1800" b="0" i="0" dirty="0" err="1">
                <a:effectLst/>
                <a:latin typeface="Menlo"/>
              </a:rPr>
              <a:t>binSize</a:t>
            </a:r>
            <a:r>
              <a:rPr lang="en-US" sz="1800" b="0" i="0" dirty="0">
                <a:effectLst/>
                <a:latin typeface="Menlo"/>
              </a:rPr>
              <a:t> = 0.050; </a:t>
            </a:r>
            <a:r>
              <a:rPr lang="en-US" sz="1800" b="0" i="0" dirty="0">
                <a:solidFill>
                  <a:srgbClr val="008013"/>
                </a:solidFill>
                <a:effectLst/>
                <a:latin typeface="Menlo"/>
              </a:rPr>
              <a:t>% 50 </a:t>
            </a:r>
            <a:r>
              <a:rPr lang="en-US" sz="1800" b="0" i="0" dirty="0" err="1">
                <a:solidFill>
                  <a:srgbClr val="008013"/>
                </a:solidFill>
                <a:effectLst/>
                <a:latin typeface="Menlo"/>
              </a:rPr>
              <a:t>ms</a:t>
            </a:r>
            <a:r>
              <a:rPr lang="en-US" sz="1800" b="0" i="0" dirty="0">
                <a:solidFill>
                  <a:srgbClr val="008013"/>
                </a:solidFill>
                <a:effectLst/>
                <a:latin typeface="Menlo"/>
              </a:rPr>
              <a:t> in seconds</a:t>
            </a:r>
            <a:endParaRPr lang="en-US" sz="1800" b="0" i="0" dirty="0">
              <a:effectLst/>
              <a:latin typeface="Menlo"/>
            </a:endParaRPr>
          </a:p>
          <a:p>
            <a:r>
              <a:rPr lang="en-US" sz="1800" b="0" i="0" dirty="0" err="1">
                <a:effectLst/>
                <a:latin typeface="Menlo"/>
              </a:rPr>
              <a:t>binSamples</a:t>
            </a:r>
            <a:r>
              <a:rPr lang="en-US" sz="1800" b="0" i="0" dirty="0">
                <a:effectLst/>
                <a:latin typeface="Menlo"/>
              </a:rPr>
              <a:t> = round(</a:t>
            </a:r>
            <a:r>
              <a:rPr lang="en-US" sz="1800" b="0" i="0" dirty="0" err="1">
                <a:effectLst/>
                <a:latin typeface="Menlo"/>
              </a:rPr>
              <a:t>binSize</a:t>
            </a:r>
            <a:r>
              <a:rPr lang="en-US" sz="1800" b="0" i="0" dirty="0">
                <a:effectLst/>
                <a:latin typeface="Menlo"/>
              </a:rPr>
              <a:t> * Fs); </a:t>
            </a:r>
            <a:r>
              <a:rPr lang="en-US" sz="1800" b="0" i="0" dirty="0">
                <a:solidFill>
                  <a:srgbClr val="008013"/>
                </a:solidFill>
                <a:effectLst/>
                <a:latin typeface="Menlo"/>
              </a:rPr>
              <a:t>% Convert bin size to number of samples per bin</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Initialize feature matrices</a:t>
            </a:r>
            <a:endParaRPr lang="en-US" sz="1800" b="0" i="0" dirty="0">
              <a:effectLst/>
              <a:latin typeface="Menlo"/>
            </a:endParaRPr>
          </a:p>
          <a:p>
            <a:r>
              <a:rPr lang="en-US" sz="1800" b="0" i="0" dirty="0">
                <a:effectLst/>
                <a:latin typeface="Menlo"/>
              </a:rPr>
              <a:t>MAV = cell(1, 2);</a:t>
            </a:r>
          </a:p>
          <a:p>
            <a:r>
              <a:rPr lang="en-US" sz="1800" b="0" i="0" dirty="0">
                <a:effectLst/>
                <a:latin typeface="Menlo"/>
              </a:rPr>
              <a:t>SSC = cell(1, 2);</a:t>
            </a:r>
          </a:p>
          <a:p>
            <a:r>
              <a:rPr lang="en-US" sz="1800" b="0" i="0" dirty="0">
                <a:effectLst/>
                <a:latin typeface="Menlo"/>
              </a:rPr>
              <a:t>ZC = cell(1, 2);</a:t>
            </a:r>
          </a:p>
          <a:p>
            <a:r>
              <a:rPr lang="en-US" sz="1800" b="0" i="0" dirty="0">
                <a:effectLst/>
                <a:latin typeface="Menlo"/>
              </a:rPr>
              <a:t>WL = cell(1, 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Define active data for HO train, sensor 1 and sensor 2</a:t>
            </a:r>
            <a:endParaRPr lang="en-US" sz="1800" b="0" i="0" dirty="0">
              <a:effectLst/>
              <a:latin typeface="Menlo"/>
            </a:endParaRPr>
          </a:p>
          <a:p>
            <a:r>
              <a:rPr lang="en-US" sz="1800" b="0" i="0" dirty="0">
                <a:effectLst/>
                <a:latin typeface="Menlo"/>
              </a:rPr>
              <a:t>active_data_s1s2 = {</a:t>
            </a:r>
            <a:r>
              <a:rPr lang="en-US" sz="1800" b="0" i="0" dirty="0" err="1">
                <a:effectLst/>
                <a:latin typeface="Menlo"/>
              </a:rPr>
              <a:t>active_data</a:t>
            </a:r>
            <a:r>
              <a:rPr lang="en-US" sz="1800" b="0" i="0" dirty="0">
                <a:effectLst/>
                <a:latin typeface="Menlo"/>
              </a:rPr>
              <a:t>, active_data_2};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Loop over the 'active' data in bins to calculate features for each sensor</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sensor_idx</a:t>
            </a:r>
            <a:r>
              <a:rPr lang="en-US" sz="1800" b="0" i="0" dirty="0">
                <a:effectLst/>
                <a:latin typeface="Menlo"/>
              </a:rPr>
              <a:t> = 1:2</a:t>
            </a:r>
          </a:p>
          <a:p>
            <a:r>
              <a:rPr lang="en-US" sz="1800" b="0" i="0" dirty="0" err="1">
                <a:effectLst/>
                <a:latin typeface="Menlo"/>
              </a:rPr>
              <a:t>active_data_sensor</a:t>
            </a:r>
            <a:r>
              <a:rPr lang="en-US" sz="1800" b="0" i="0" dirty="0">
                <a:effectLst/>
                <a:latin typeface="Menlo"/>
              </a:rPr>
              <a:t> = active_data_s1s2{</a:t>
            </a:r>
            <a:r>
              <a:rPr lang="en-US" sz="1800" b="0" i="0" dirty="0" err="1">
                <a:effectLst/>
                <a:latin typeface="Menlo"/>
              </a:rPr>
              <a:t>sensor_idx</a:t>
            </a:r>
            <a:r>
              <a:rPr lang="en-US" sz="1800" b="0" i="0" dirty="0">
                <a:effectLst/>
                <a:latin typeface="Menlo"/>
              </a:rPr>
              <a:t>};</a:t>
            </a:r>
          </a:p>
          <a:p>
            <a:r>
              <a:rPr lang="en-US" sz="1800" b="0" i="0" dirty="0">
                <a:solidFill>
                  <a:srgbClr val="008013"/>
                </a:solidFill>
                <a:effectLst/>
                <a:latin typeface="Menlo"/>
              </a:rPr>
              <a:t>% Determine the number of full bins we can calculate</a:t>
            </a:r>
            <a:endParaRPr lang="en-US" sz="1800" b="0" i="0" dirty="0">
              <a:effectLst/>
              <a:latin typeface="Menlo"/>
            </a:endParaRPr>
          </a:p>
          <a:p>
            <a:r>
              <a:rPr lang="en-US" sz="1800" b="0" i="0" dirty="0" err="1">
                <a:effectLst/>
                <a:latin typeface="Menlo"/>
              </a:rPr>
              <a:t>numBins</a:t>
            </a:r>
            <a:r>
              <a:rPr lang="en-US" sz="1800" b="0" i="0" dirty="0">
                <a:effectLst/>
                <a:latin typeface="Menlo"/>
              </a:rPr>
              <a:t> = floor(length(</a:t>
            </a:r>
            <a:r>
              <a:rPr lang="en-US" sz="1800" b="0" i="0" dirty="0" err="1">
                <a:effectLst/>
                <a:latin typeface="Menlo"/>
              </a:rPr>
              <a:t>active_data_sensor</a:t>
            </a:r>
            <a:r>
              <a:rPr lang="en-US" sz="1800" b="0" i="0" dirty="0">
                <a:effectLst/>
                <a:latin typeface="Menlo"/>
              </a:rPr>
              <a:t>) / </a:t>
            </a:r>
            <a:r>
              <a:rPr lang="en-US" sz="1800" b="0" i="0" dirty="0" err="1">
                <a:effectLst/>
                <a:latin typeface="Menlo"/>
              </a:rPr>
              <a:t>binSamples</a:t>
            </a:r>
            <a:r>
              <a:rPr lang="en-US" sz="1800" b="0" i="0" dirty="0">
                <a:effectLst/>
                <a:latin typeface="Menlo"/>
              </a:rPr>
              <a:t>);</a:t>
            </a:r>
          </a:p>
          <a:p>
            <a:r>
              <a:rPr lang="en-US" sz="1800" b="0" i="0" dirty="0">
                <a:solidFill>
                  <a:srgbClr val="008013"/>
                </a:solidFill>
                <a:effectLst/>
                <a:latin typeface="Menlo"/>
              </a:rPr>
              <a:t>% Initialize the feature arrays for each sensor based on the number of bins</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ZC{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WL{</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solidFill>
                  <a:srgbClr val="0E00FF"/>
                </a:solidFill>
                <a:effectLst/>
                <a:latin typeface="Menlo"/>
              </a:rPr>
              <a:t>for </a:t>
            </a:r>
            <a:r>
              <a:rPr lang="en-US" sz="1800" b="0" i="0" dirty="0">
                <a:effectLst/>
                <a:latin typeface="Menlo"/>
              </a:rPr>
              <a:t>bin = 1:numBins</a:t>
            </a:r>
          </a:p>
          <a:p>
            <a:r>
              <a:rPr lang="en-US" sz="1800" b="0" i="0" dirty="0" err="1">
                <a:effectLst/>
                <a:latin typeface="Menlo"/>
              </a:rPr>
              <a:t>startIdx</a:t>
            </a:r>
            <a:r>
              <a:rPr lang="en-US" sz="1800" b="0" i="0" dirty="0">
                <a:effectLst/>
                <a:latin typeface="Menlo"/>
              </a:rPr>
              <a:t> = (bin - 1) * </a:t>
            </a:r>
            <a:r>
              <a:rPr lang="en-US" sz="1800" b="0" i="0" dirty="0" err="1">
                <a:effectLst/>
                <a:latin typeface="Menlo"/>
              </a:rPr>
              <a:t>binSamples</a:t>
            </a:r>
            <a:r>
              <a:rPr lang="en-US" sz="1800" b="0" i="0" dirty="0">
                <a:effectLst/>
                <a:latin typeface="Menlo"/>
              </a:rPr>
              <a:t> + 1;</a:t>
            </a:r>
          </a:p>
          <a:p>
            <a:r>
              <a:rPr lang="en-US" sz="1800" b="0" i="0" dirty="0" err="1">
                <a:effectLst/>
                <a:latin typeface="Menlo"/>
              </a:rPr>
              <a:t>endIdx</a:t>
            </a:r>
            <a:r>
              <a:rPr lang="en-US" sz="1800" b="0" i="0" dirty="0">
                <a:effectLst/>
                <a:latin typeface="Menlo"/>
              </a:rPr>
              <a:t> = bin * </a:t>
            </a:r>
            <a:r>
              <a:rPr lang="en-US" sz="1800" b="0" i="0" dirty="0" err="1">
                <a:effectLst/>
                <a:latin typeface="Menlo"/>
              </a:rPr>
              <a:t>binSamples</a:t>
            </a:r>
            <a:r>
              <a:rPr lang="en-US" sz="1800" b="0" i="0" dirty="0">
                <a:effectLst/>
                <a:latin typeface="Menlo"/>
              </a:rPr>
              <a:t>;</a:t>
            </a:r>
          </a:p>
          <a:p>
            <a:r>
              <a:rPr lang="en-US" sz="1800" b="0" i="0" dirty="0" err="1">
                <a:effectLst/>
                <a:latin typeface="Menlo"/>
              </a:rPr>
              <a:t>binData</a:t>
            </a:r>
            <a:r>
              <a:rPr lang="en-US" sz="1800" b="0" i="0" dirty="0">
                <a:effectLst/>
                <a:latin typeface="Menlo"/>
              </a:rPr>
              <a:t> = </a:t>
            </a:r>
            <a:r>
              <a:rPr lang="en-US" sz="1800" b="0" i="0" dirty="0" err="1">
                <a:effectLst/>
                <a:latin typeface="Menlo"/>
              </a:rPr>
              <a:t>active_data_sensor</a:t>
            </a:r>
            <a:r>
              <a:rPr lang="en-US" sz="1800" b="0" i="0" dirty="0">
                <a:effectLst/>
                <a:latin typeface="Menlo"/>
              </a:rPr>
              <a:t>(</a:t>
            </a:r>
            <a:r>
              <a:rPr lang="en-US" sz="1800" b="0" i="0" dirty="0" err="1">
                <a:effectLst/>
                <a:latin typeface="Menlo"/>
              </a:rPr>
              <a:t>startIdx:endIdx</a:t>
            </a:r>
            <a:r>
              <a:rPr lang="en-US" sz="1800" b="0" i="0" dirty="0">
                <a:effectLst/>
                <a:latin typeface="Menlo"/>
              </a:rPr>
              <a:t>);</a:t>
            </a:r>
          </a:p>
          <a:p>
            <a:r>
              <a:rPr lang="en-US" sz="1800" b="0" i="0" dirty="0">
                <a:solidFill>
                  <a:srgbClr val="008013"/>
                </a:solidFill>
                <a:effectLst/>
                <a:latin typeface="Menlo"/>
              </a:rPr>
              <a:t>% Calculate features for each bin</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}(bin) = mean(abs(</a:t>
            </a:r>
            <a:r>
              <a:rPr lang="en-US" sz="1800" b="0" i="0" dirty="0" err="1">
                <a:effectLst/>
                <a:latin typeface="Menlo"/>
              </a:rPr>
              <a:t>binData</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}(bin) = sum(diff(sign(diff(</a:t>
            </a:r>
            <a:r>
              <a:rPr lang="en-US" sz="1800" b="0" i="0" dirty="0" err="1">
                <a:effectLst/>
                <a:latin typeface="Menlo"/>
              </a:rPr>
              <a:t>binData</a:t>
            </a:r>
            <a:r>
              <a:rPr lang="en-US" sz="1800" b="0" i="0" dirty="0">
                <a:effectLst/>
                <a:latin typeface="Menlo"/>
              </a:rPr>
              <a:t>)))~=0);</a:t>
            </a:r>
          </a:p>
          <a:p>
            <a:r>
              <a:rPr lang="en-US" sz="1800" b="0" i="0" dirty="0">
                <a:effectLst/>
                <a:latin typeface="Menlo"/>
              </a:rPr>
              <a:t>ZC{</a:t>
            </a:r>
            <a:r>
              <a:rPr lang="en-US" sz="1800" b="0" i="0" dirty="0" err="1">
                <a:effectLst/>
                <a:latin typeface="Menlo"/>
              </a:rPr>
              <a:t>sensor_idx</a:t>
            </a:r>
            <a:r>
              <a:rPr lang="en-US" sz="1800" b="0" i="0" dirty="0">
                <a:effectLst/>
                <a:latin typeface="Menlo"/>
              </a:rPr>
              <a:t>}(bin) = sum(diff(sign(</a:t>
            </a:r>
            <a:r>
              <a:rPr lang="en-US" sz="1800" b="0" i="0" dirty="0" err="1">
                <a:effectLst/>
                <a:latin typeface="Menlo"/>
              </a:rPr>
              <a:t>binData</a:t>
            </a:r>
            <a:r>
              <a:rPr lang="en-US" sz="1800" b="0" i="0" dirty="0">
                <a:effectLst/>
                <a:latin typeface="Menlo"/>
              </a:rPr>
              <a:t>))~=0);</a:t>
            </a:r>
          </a:p>
          <a:p>
            <a:r>
              <a:rPr lang="en-US" sz="1800" b="0" i="0" dirty="0">
                <a:effectLst/>
                <a:latin typeface="Menlo"/>
              </a:rPr>
              <a:t>WL{</a:t>
            </a:r>
            <a:r>
              <a:rPr lang="en-US" sz="1800" b="0" i="0" dirty="0" err="1">
                <a:effectLst/>
                <a:latin typeface="Menlo"/>
              </a:rPr>
              <a:t>sensor_idx</a:t>
            </a:r>
            <a:r>
              <a:rPr lang="en-US" sz="1800" b="0" i="0" dirty="0">
                <a:effectLst/>
                <a:latin typeface="Menlo"/>
              </a:rPr>
              <a:t>}(bin) = sum(abs(diff(</a:t>
            </a:r>
            <a:r>
              <a:rPr lang="en-US" sz="1800" b="0" i="0" dirty="0" err="1">
                <a:effectLst/>
                <a:latin typeface="Menlo"/>
              </a:rPr>
              <a:t>binData</a:t>
            </a:r>
            <a:r>
              <a:rPr lang="en-US" sz="1800" b="0" i="0" dirty="0">
                <a:effectLst/>
                <a:latin typeface="Menlo"/>
              </a:rPr>
              <a:t>)));</a:t>
            </a: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Calculate </a:t>
            </a:r>
            <a:r>
              <a:rPr lang="en-US" sz="1800" b="0" i="0" dirty="0" err="1">
                <a:solidFill>
                  <a:srgbClr val="008013"/>
                </a:solidFill>
                <a:effectLst/>
                <a:latin typeface="Menlo"/>
              </a:rPr>
              <a:t>feature_time</a:t>
            </a:r>
            <a:r>
              <a:rPr lang="en-US" sz="1800" b="0" i="0" dirty="0">
                <a:solidFill>
                  <a:srgbClr val="008013"/>
                </a:solidFill>
                <a:effectLst/>
                <a:latin typeface="Menlo"/>
              </a:rPr>
              <a:t> based on the actual number of bins calculated</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 </a:t>
            </a:r>
            <a:r>
              <a:rPr lang="en-US" sz="1800" b="0" i="0" dirty="0">
                <a:solidFill>
                  <a:srgbClr val="008013"/>
                </a:solidFill>
                <a:effectLst/>
                <a:latin typeface="Menlo"/>
              </a:rPr>
              <a:t>% Center time in each bin</a:t>
            </a:r>
            <a:endParaRPr lang="en-US" sz="1800" b="0" i="0" dirty="0">
              <a:effectLst/>
              <a:latin typeface="Menlo"/>
            </a:endParaRP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 test for single feature (MAV)</a:t>
            </a:r>
            <a:endParaRPr lang="en-US" sz="1800" b="0" i="0" dirty="0">
              <a:effectLst/>
              <a:latin typeface="Menlo"/>
            </a:endParaRPr>
          </a:p>
          <a:p>
            <a:r>
              <a:rPr lang="en-US" sz="1800" b="0" i="0" dirty="0" err="1">
                <a:effectLst/>
                <a:latin typeface="Menlo"/>
              </a:rPr>
              <a:t>numBins</a:t>
            </a:r>
            <a:r>
              <a:rPr lang="en-US" sz="1800" b="0" i="0" dirty="0">
                <a:effectLst/>
                <a:latin typeface="Menlo"/>
              </a:rPr>
              <a:t> = min([length(MAV{1}), length(MAV{2})]); </a:t>
            </a:r>
            <a:r>
              <a:rPr lang="en-US" sz="1800" b="0" i="0" dirty="0">
                <a:solidFill>
                  <a:srgbClr val="008013"/>
                </a:solidFill>
                <a:effectLst/>
                <a:latin typeface="Menlo"/>
              </a:rPr>
              <a:t>% Use the smaller number of bins if different</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Trim the feature vectors if necessary</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Debugging prints</a:t>
            </a:r>
            <a:endParaRPr lang="en-US" sz="1800" b="0" i="0" dirty="0">
              <a:effectLst/>
              <a:latin typeface="Menlo"/>
            </a:endParaRP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a:t>
            </a:r>
            <a:r>
              <a:rPr lang="en-US" sz="1800" b="0" i="0" dirty="0" err="1">
                <a:solidFill>
                  <a:srgbClr val="A709F5"/>
                </a:solidFill>
                <a:effectLst/>
                <a:latin typeface="Menlo"/>
              </a:rPr>
              <a:t>feature_time</a:t>
            </a:r>
            <a:r>
              <a:rPr lang="en-US" sz="1800" b="0" i="0" dirty="0">
                <a:solidFill>
                  <a:srgbClr val="A709F5"/>
                </a:solidFill>
                <a:effectLst/>
                <a:latin typeface="Menlo"/>
              </a:rPr>
              <a:t>: '</a:t>
            </a:r>
            <a:r>
              <a:rPr lang="en-US" sz="1800" b="0" i="0" dirty="0">
                <a:effectLst/>
                <a:latin typeface="Menlo"/>
              </a:rPr>
              <a:t>, num2str(length(</a:t>
            </a:r>
            <a:r>
              <a:rPr lang="en-US" sz="1800" b="0" i="0" dirty="0" err="1">
                <a:effectLst/>
                <a:latin typeface="Menlo"/>
              </a:rPr>
              <a:t>feature_time</a:t>
            </a:r>
            <a:r>
              <a:rPr lang="en-US" sz="1800" b="0" i="0" dirty="0">
                <a:effectLst/>
                <a:latin typeface="Menlo"/>
              </a:rPr>
              <a:t>))]);</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MAV{1}: '</a:t>
            </a:r>
            <a:r>
              <a:rPr lang="en-US" sz="1800" b="0" i="0" dirty="0">
                <a:effectLst/>
                <a:latin typeface="Menlo"/>
              </a:rPr>
              <a:t>, num2str(length(MAV{1}))]);</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MAV{2}: '</a:t>
            </a:r>
            <a:r>
              <a:rPr lang="en-US" sz="1800" b="0" i="0" dirty="0">
                <a:effectLst/>
                <a:latin typeface="Menlo"/>
              </a:rPr>
              <a:t>, num2str(length(MAV{2}))]);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Now plot the features with the corrected lengths</a:t>
            </a:r>
            <a:endParaRPr lang="en-US" sz="1800" b="0" i="0" dirty="0">
              <a:effectLst/>
              <a:latin typeface="Menlo"/>
            </a:endParaRPr>
          </a:p>
          <a:p>
            <a:r>
              <a:rPr lang="en-US" sz="1800" b="0" i="0" dirty="0">
                <a:effectLst/>
                <a:latin typeface="Menlo"/>
              </a:rPr>
              <a:t>figure;</a:t>
            </a:r>
          </a:p>
          <a:p>
            <a:r>
              <a:rPr lang="en-US" sz="1800" b="0" i="0" dirty="0">
                <a:effectLst/>
                <a:latin typeface="Menlo"/>
              </a:rPr>
              <a:t>title(</a:t>
            </a:r>
            <a:r>
              <a:rPr lang="en-US" sz="1800" b="0" i="0" dirty="0">
                <a:solidFill>
                  <a:srgbClr val="A709F5"/>
                </a:solidFill>
                <a:effectLst/>
                <a:latin typeface="Menlo"/>
              </a:rPr>
              <a:t>'Feature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 for Sensor 1 and Sensor 2</a:t>
            </a:r>
            <a:endParaRPr lang="en-US" sz="1800" b="0" i="0" dirty="0">
              <a:effectLst/>
              <a:latin typeface="Menlo"/>
            </a:endParaRP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r>
              <a:rPr lang="en-US" sz="1800" b="0" i="0" dirty="0">
                <a:solidFill>
                  <a:srgbClr val="A709F5"/>
                </a:solidFill>
                <a:effectLst/>
                <a:latin typeface="Menlo"/>
              </a:rPr>
              <a:t>'Sensor 1'</a:t>
            </a:r>
            <a:r>
              <a:rPr lang="en-US" sz="1800" b="0" i="0" dirty="0">
                <a:effectLst/>
                <a:latin typeface="Menlo"/>
              </a:rPr>
              <a:t>, </a:t>
            </a:r>
            <a:r>
              <a:rPr lang="en-US" sz="1800" b="0" i="0" dirty="0">
                <a:solidFill>
                  <a:srgbClr val="A709F5"/>
                </a:solidFill>
                <a:effectLst/>
                <a:latin typeface="Menlo"/>
              </a:rPr>
              <a:t>'Sensor 2'</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for all features</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Determine the smallest number of bins across all sensors and features</a:t>
            </a:r>
            <a:endParaRPr lang="en-US" sz="1800" b="0" i="0" dirty="0">
              <a:effectLst/>
              <a:latin typeface="Menlo"/>
            </a:endParaRPr>
          </a:p>
          <a:p>
            <a:r>
              <a:rPr lang="en-US" sz="1800" b="0" i="0" dirty="0" err="1">
                <a:effectLst/>
                <a:latin typeface="Menlo"/>
              </a:rPr>
              <a:t>numBins</a:t>
            </a:r>
            <a:r>
              <a:rPr lang="en-US" sz="1800" b="0" i="0" dirty="0">
                <a:effectLst/>
                <a:latin typeface="Menlo"/>
              </a:rPr>
              <a:t> = min([</a:t>
            </a:r>
          </a:p>
          <a:p>
            <a:r>
              <a:rPr lang="en-US" sz="1800" b="0" i="0" dirty="0">
                <a:effectLst/>
                <a:latin typeface="Menlo"/>
              </a:rPr>
              <a:t>length(MAV{1}), length(MAV{2}),</a:t>
            </a:r>
          </a:p>
          <a:p>
            <a:r>
              <a:rPr lang="en-US" sz="1800" b="0" i="0" dirty="0">
                <a:effectLst/>
                <a:latin typeface="Menlo"/>
              </a:rPr>
              <a:t>length(SSC{1}), length(SSC{2}),</a:t>
            </a:r>
          </a:p>
          <a:p>
            <a:r>
              <a:rPr lang="en-US" sz="1800" b="0" i="0" dirty="0">
                <a:effectLst/>
                <a:latin typeface="Menlo"/>
              </a:rPr>
              <a:t>length(ZC{1}), length(ZC{2}),</a:t>
            </a:r>
          </a:p>
          <a:p>
            <a:r>
              <a:rPr lang="en-US" sz="1800" b="0" i="0" dirty="0">
                <a:effectLst/>
                <a:latin typeface="Menlo"/>
              </a:rPr>
              <a:t>length(WL{1}), length(WL{2})</a:t>
            </a:r>
          </a:p>
          <a:p>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feature vectors to have the same number of elements</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r>
              <a:rPr lang="en-US" sz="1800" b="0" i="0" dirty="0">
                <a:effectLst/>
                <a:latin typeface="Menlo"/>
              </a:rPr>
              <a:t>SSC{1} = SSC{1}(1:numBins);</a:t>
            </a:r>
          </a:p>
          <a:p>
            <a:r>
              <a:rPr lang="en-US" sz="1800" b="0" i="0" dirty="0">
                <a:effectLst/>
                <a:latin typeface="Menlo"/>
              </a:rPr>
              <a:t>SSC{2} = SSC{2}(1:numBins);</a:t>
            </a:r>
          </a:p>
          <a:p>
            <a:r>
              <a:rPr lang="en-US" sz="1800" b="0" i="0" dirty="0">
                <a:effectLst/>
                <a:latin typeface="Menlo"/>
              </a:rPr>
              <a:t>ZC{1} = ZC{1}(1:numBins);</a:t>
            </a:r>
          </a:p>
          <a:p>
            <a:r>
              <a:rPr lang="en-US" sz="1800" b="0" i="0" dirty="0">
                <a:effectLst/>
                <a:latin typeface="Menlo"/>
              </a:rPr>
              <a:t>ZC{2} = ZC{2}(1:numBins);</a:t>
            </a:r>
          </a:p>
          <a:p>
            <a:r>
              <a:rPr lang="en-US" sz="1800" b="0" i="0" dirty="0">
                <a:effectLst/>
                <a:latin typeface="Menlo"/>
              </a:rPr>
              <a:t>WL{1} = WL{1}(1:numBins);</a:t>
            </a:r>
          </a:p>
          <a:p>
            <a:r>
              <a:rPr lang="en-US" sz="1800" b="0" i="0" dirty="0">
                <a:effectLst/>
                <a:latin typeface="Menlo"/>
              </a:rPr>
              <a:t>WL{2} = WL{2}(1:numBins);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a:t>
            </a:r>
            <a:r>
              <a:rPr lang="en-US" sz="1800" b="0" i="0" dirty="0" err="1">
                <a:solidFill>
                  <a:srgbClr val="008013"/>
                </a:solidFill>
                <a:effectLst/>
                <a:latin typeface="Menlo"/>
              </a:rPr>
              <a:t>feature_time</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extracted features </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effectLst/>
                <a:latin typeface="Menlo"/>
              </a:rPr>
              <a:t>figure;</a:t>
            </a:r>
          </a:p>
          <a:p>
            <a:r>
              <a:rPr lang="en-US" sz="1800" b="0" i="0" dirty="0">
                <a:effectLst/>
                <a:latin typeface="Menlo"/>
              </a:rPr>
              <a:t>t = </a:t>
            </a:r>
            <a:r>
              <a:rPr lang="en-US" sz="1800" b="0" i="0" dirty="0" err="1">
                <a:effectLst/>
                <a:latin typeface="Menlo"/>
              </a:rPr>
              <a:t>tiledlayout</a:t>
            </a:r>
            <a:r>
              <a:rPr lang="en-US" sz="1800" b="0" i="0" dirty="0">
                <a:effectLst/>
                <a:latin typeface="Menlo"/>
              </a:rPr>
              <a:t>(4,1);</a:t>
            </a:r>
          </a:p>
          <a:p>
            <a:r>
              <a:rPr lang="en-US" sz="1800" b="0" i="0" dirty="0">
                <a:effectLst/>
                <a:latin typeface="Menlo"/>
              </a:rPr>
              <a:t>title(</a:t>
            </a:r>
            <a:r>
              <a:rPr lang="en-US" sz="1800" b="0" i="0" dirty="0" err="1">
                <a:effectLst/>
                <a:latin typeface="Menlo"/>
              </a:rPr>
              <a:t>t,</a:t>
            </a:r>
            <a:r>
              <a:rPr lang="en-US" sz="1800" b="0" i="0" dirty="0" err="1">
                <a:solidFill>
                  <a:srgbClr val="A709F5"/>
                </a:solidFill>
                <a:effectLst/>
                <a:latin typeface="Menlo"/>
              </a:rPr>
              <a:t>'Feature</a:t>
            </a:r>
            <a:r>
              <a:rPr lang="en-US" sz="1800" b="0" i="0" dirty="0">
                <a:solidFill>
                  <a:srgbClr val="A709F5"/>
                </a:solidFill>
                <a:effectLst/>
                <a:latin typeface="Menlo"/>
              </a:rPr>
              <a:t>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MAV'</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MAV'</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Slope Sign Changes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SSC'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SSC'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'Slope Sign Changes (SSC)'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'SSC'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Zero Crossings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ZC'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ZC'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'Zero Crossings (ZC)'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'ZC'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Waveform Length</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WL'</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WL'</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'Waveform Length (WL)'</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'WL'</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671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Raw data</a:t>
            </a:r>
          </a:p>
          <a:p>
            <a:pPr marL="342900" indent="-342900">
              <a:buFont typeface="+mj-lt"/>
              <a:buAutoNum type="arabicPeriod"/>
            </a:pPr>
            <a:r>
              <a:rPr lang="en-US" dirty="0"/>
              <a:t>Filtered Data</a:t>
            </a:r>
          </a:p>
          <a:p>
            <a:pPr marL="800100" lvl="1" indent="-342900">
              <a:buFont typeface="+mj-lt"/>
              <a:buAutoNum type="alphaLcParenR"/>
            </a:pPr>
            <a:r>
              <a:rPr lang="en-US" dirty="0"/>
              <a:t>Bonus: </a:t>
            </a:r>
          </a:p>
          <a:p>
            <a:pPr marL="1257300" lvl="2" indent="-342900">
              <a:buFont typeface="+mj-lt"/>
              <a:buAutoNum type="romanLcPeriod"/>
            </a:pPr>
            <a:r>
              <a:rPr lang="en-US" dirty="0"/>
              <a:t>Freq. vs. Power plot of filtered data for single posture (e.g., </a:t>
            </a:r>
            <a:r>
              <a:rPr lang="en-US" dirty="0" err="1"/>
              <a:t>pwelch</a:t>
            </a:r>
            <a:r>
              <a:rPr lang="en-US" dirty="0"/>
              <a:t> plot)</a:t>
            </a:r>
          </a:p>
          <a:p>
            <a:pPr marL="1257300" lvl="2" indent="-342900">
              <a:buFont typeface="+mj-lt"/>
              <a:buAutoNum type="romanLcPeriod"/>
            </a:pPr>
            <a:r>
              <a:rPr lang="en-US" dirty="0"/>
              <a:t>Filtered EMG data along time axis for each channel for a single posture, e.g., </a:t>
            </a:r>
            <a:r>
              <a:rPr lang="en-US" dirty="0" err="1"/>
              <a:t>HO_train</a:t>
            </a:r>
            <a:endParaRPr lang="en-US" dirty="0"/>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102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Design w/ cutoff frequencies</a:t>
            </a:r>
          </a:p>
          <a:p>
            <a:pPr marL="742950" lvl="1" indent="-285750">
              <a:buFontTx/>
              <a:buChar char="-"/>
            </a:pPr>
            <a:r>
              <a:rPr lang="en-US" u="sng" dirty="0"/>
              <a:t>High pass</a:t>
            </a:r>
            <a:r>
              <a:rPr lang="en-US" dirty="0"/>
              <a:t>: </a:t>
            </a:r>
            <a:r>
              <a:rPr lang="en-US" b="0" i="0" dirty="0">
                <a:solidFill>
                  <a:srgbClr val="008013"/>
                </a:solidFill>
                <a:effectLst/>
                <a:latin typeface="Menlo"/>
              </a:rPr>
              <a:t>30Hz to remove motion artefact</a:t>
            </a:r>
          </a:p>
          <a:p>
            <a:pPr marL="742950" lvl="1" indent="-285750">
              <a:buFontTx/>
              <a:buChar char="-"/>
            </a:pPr>
            <a:r>
              <a:rPr lang="en-US" u="sng" dirty="0"/>
              <a:t>Low Pass</a:t>
            </a:r>
            <a:r>
              <a:rPr lang="en-US" dirty="0"/>
              <a:t>: </a:t>
            </a:r>
            <a:r>
              <a:rPr lang="en-US" b="0" i="0" dirty="0">
                <a:solidFill>
                  <a:srgbClr val="008013"/>
                </a:solidFill>
                <a:effectLst/>
                <a:latin typeface="Menlo"/>
              </a:rPr>
              <a:t>480Hz to bandlimit to ~500Hz</a:t>
            </a:r>
          </a:p>
          <a:p>
            <a:pPr marL="742950" lvl="1" indent="-285750">
              <a:buFontTx/>
              <a:buChar char="-"/>
            </a:pPr>
            <a:r>
              <a:rPr lang="en-US" dirty="0">
                <a:latin typeface="Menlo"/>
              </a:rPr>
              <a:t>Notch</a:t>
            </a:r>
            <a:endParaRPr lang="en-US" b="0" i="0" dirty="0">
              <a:effectLst/>
              <a:latin typeface="Menlo"/>
            </a:endParaRPr>
          </a:p>
          <a:p>
            <a:pPr marL="285750" indent="-285750">
              <a:buFontTx/>
              <a:buChar char="-"/>
            </a:pPr>
            <a:r>
              <a:rPr lang="en-US" dirty="0">
                <a:latin typeface="Menlo"/>
              </a:rPr>
              <a:t>MATLAB </a:t>
            </a:r>
            <a:r>
              <a:rPr lang="en-US" dirty="0" err="1">
                <a:latin typeface="Menlo"/>
              </a:rPr>
              <a:t>d</a:t>
            </a:r>
            <a:r>
              <a:rPr lang="en-US" b="0" i="0" dirty="0" err="1">
                <a:effectLst/>
                <a:latin typeface="Menlo"/>
              </a:rPr>
              <a:t>esignfilt</a:t>
            </a:r>
            <a:r>
              <a:rPr lang="en-US" dirty="0">
                <a:latin typeface="Menlo"/>
              </a:rPr>
              <a:t>() function</a:t>
            </a:r>
          </a:p>
          <a:p>
            <a:pPr marL="742950" lvl="1" indent="-285750">
              <a:buFontTx/>
              <a:buChar char="-"/>
            </a:pPr>
            <a:r>
              <a:rPr lang="en-US" b="0" i="0" dirty="0">
                <a:effectLst/>
                <a:latin typeface="Menlo"/>
              </a:rPr>
              <a:t>Passband: </a:t>
            </a:r>
          </a:p>
          <a:p>
            <a:pPr marL="742950" lvl="1" indent="-285750">
              <a:buFontTx/>
              <a:buChar char="-"/>
            </a:pPr>
            <a:r>
              <a:rPr lang="en-US" dirty="0">
                <a:latin typeface="Menlo"/>
              </a:rPr>
              <a:t>Stopband (cut-off)</a:t>
            </a:r>
          </a:p>
          <a:p>
            <a:pPr marL="742950" lvl="1" indent="-285750">
              <a:buFontTx/>
              <a:buChar char="-"/>
            </a:pPr>
            <a:r>
              <a:rPr lang="en-US" dirty="0">
                <a:latin typeface="Menlo"/>
              </a:rPr>
              <a:t>Stopband Attenuation: 95 </a:t>
            </a:r>
            <a:r>
              <a:rPr lang="en-US" dirty="0" err="1">
                <a:latin typeface="Menlo"/>
              </a:rPr>
              <a:t>db</a:t>
            </a:r>
            <a:endParaRPr lang="en-US" dirty="0">
              <a:latin typeface="Menlo"/>
            </a:endParaRPr>
          </a:p>
          <a:p>
            <a:pPr marL="742950" lvl="1" indent="-285750">
              <a:buFontTx/>
              <a:buChar char="-"/>
            </a:pPr>
            <a:r>
              <a:rPr lang="en-US" b="0" i="0" dirty="0">
                <a:effectLst/>
                <a:latin typeface="Menlo"/>
              </a:rPr>
              <a:t>Passband Ripple: 1 </a:t>
            </a:r>
            <a:r>
              <a:rPr lang="en-US" b="0" i="0" dirty="0" err="1">
                <a:effectLst/>
                <a:latin typeface="Menlo"/>
              </a:rPr>
              <a:t>db</a:t>
            </a:r>
            <a:endParaRPr lang="en-US" b="0" i="0" dirty="0">
              <a:effectLst/>
              <a:latin typeface="Menlo"/>
            </a:endParaRP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Font typeface="Arial" panose="020B0604020202020204" pitchFamily="34" charset="0"/>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Blue = raw</a:t>
            </a:r>
          </a:p>
          <a:p>
            <a:pPr marL="0" marR="0" indent="0">
              <a:lnSpc>
                <a:spcPct val="107000"/>
              </a:lnSpc>
              <a:spcBef>
                <a:spcPts val="0"/>
              </a:spcBef>
              <a:spcAft>
                <a:spcPts val="0"/>
              </a:spcAft>
              <a:buFont typeface="Arial" panose="020B0604020202020204" pitchFamily="34" charset="0"/>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Red = post-HP</a:t>
            </a:r>
          </a:p>
          <a:p>
            <a:pPr marL="0" marR="0" indent="0">
              <a:lnSpc>
                <a:spcPct val="107000"/>
              </a:lnSpc>
              <a:spcBef>
                <a:spcPts val="0"/>
              </a:spcBef>
              <a:spcAft>
                <a:spcPts val="0"/>
              </a:spcAft>
              <a:buFont typeface="Arial" panose="020B0604020202020204" pitchFamily="34" charset="0"/>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Yellow = post-HP and LP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237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8013"/>
              </a:solidFill>
            </a:endParaRPr>
          </a:p>
          <a:p>
            <a:pPr marL="285750" indent="-285750">
              <a:buFont typeface="Arial"/>
              <a:buChar char="•"/>
            </a:pPr>
            <a:r>
              <a:rPr lang="en-US" dirty="0">
                <a:solidFill>
                  <a:srgbClr val="008013"/>
                </a:solidFill>
              </a:rPr>
              <a:t>Input Data</a:t>
            </a:r>
          </a:p>
          <a:p>
            <a:pPr marL="285750" indent="-285750">
              <a:buFont typeface="Arial"/>
              <a:buChar char="•"/>
            </a:pPr>
            <a:r>
              <a:rPr lang="en-US" dirty="0">
                <a:solidFill>
                  <a:srgbClr val="008013"/>
                </a:solidFill>
              </a:rPr>
              <a:t>Signal Processing Steps </a:t>
            </a:r>
          </a:p>
          <a:p>
            <a:pPr marL="742950" lvl="1" indent="-285750">
              <a:buFont typeface="Arial"/>
              <a:buChar char="•"/>
            </a:pPr>
            <a:r>
              <a:rPr lang="en-US" dirty="0">
                <a:solidFill>
                  <a:srgbClr val="008013"/>
                </a:solidFill>
              </a:rPr>
              <a:t>“Off” section removal method</a:t>
            </a:r>
          </a:p>
          <a:p>
            <a:pPr marL="742950" lvl="1" indent="-285750">
              <a:buFont typeface="Arial"/>
              <a:buChar char="•"/>
            </a:pPr>
            <a:r>
              <a:rPr lang="en-US" dirty="0">
                <a:solidFill>
                  <a:srgbClr val="008013"/>
                </a:solidFill>
              </a:rPr>
              <a:t>Quiescent data removal method</a:t>
            </a:r>
          </a:p>
          <a:p>
            <a:pPr marL="285750" indent="-285750">
              <a:buFont typeface="Arial"/>
              <a:buChar char="•"/>
            </a:pPr>
            <a:r>
              <a:rPr lang="en-US" dirty="0">
                <a:solidFill>
                  <a:srgbClr val="008013"/>
                </a:solidFill>
              </a:rPr>
              <a:t>Output Data</a:t>
            </a:r>
          </a:p>
          <a:p>
            <a:endParaRPr lang="en-US" sz="1800" dirty="0">
              <a:solidFill>
                <a:srgbClr val="008013"/>
              </a:solidFill>
              <a:latin typeface="Menlo"/>
            </a:endParaRPr>
          </a:p>
          <a:p>
            <a:r>
              <a:rPr lang="en-US" sz="1800" b="0" i="0" dirty="0">
                <a:solidFill>
                  <a:srgbClr val="008013"/>
                </a:solidFill>
                <a:effectLst/>
                <a:latin typeface="Menlo"/>
              </a:rPr>
              <a:t>%% Filter Design plotting w/ cutoff frequencies</a:t>
            </a:r>
            <a:br>
              <a:rPr lang="en-US" sz="1800" b="0" i="0" dirty="0">
                <a:effectLst/>
                <a:latin typeface="Menlo"/>
              </a:rPr>
            </a:br>
            <a:endParaRPr lang="en-US" sz="1800" b="0" i="0" dirty="0">
              <a:effectLst/>
              <a:latin typeface="Menlo"/>
            </a:endParaRPr>
          </a:p>
          <a:p>
            <a:r>
              <a:rPr lang="en-US" sz="1800" b="0" i="0" dirty="0">
                <a:effectLst/>
                <a:latin typeface="Menlo"/>
              </a:rPr>
              <a:t>Fs = </a:t>
            </a:r>
            <a:r>
              <a:rPr lang="en-US" sz="1800" b="0" i="0" dirty="0" err="1">
                <a:effectLst/>
                <a:latin typeface="Menlo"/>
              </a:rPr>
              <a:t>allData_cellArray</a:t>
            </a:r>
            <a:r>
              <a:rPr lang="en-US" sz="1800" b="0" i="0" dirty="0">
                <a:effectLst/>
                <a:latin typeface="Menlo"/>
              </a:rPr>
              <a:t>{1, 2}.</a:t>
            </a:r>
            <a:r>
              <a:rPr lang="en-US" sz="1800" b="0" i="0" dirty="0" err="1">
                <a:effectLst/>
                <a:latin typeface="Menlo"/>
              </a:rPr>
              <a:t>posture.Fs</a:t>
            </a:r>
            <a:r>
              <a:rPr lang="en-US" sz="1800" b="0" i="0" dirty="0">
                <a:effectLst/>
                <a:latin typeface="Menlo"/>
              </a:rPr>
              <a:t>(1); </a:t>
            </a:r>
            <a:r>
              <a:rPr lang="en-US" sz="1800" b="0" i="0" dirty="0">
                <a:solidFill>
                  <a:srgbClr val="008013"/>
                </a:solidFill>
                <a:effectLst/>
                <a:latin typeface="Menlo"/>
              </a:rPr>
              <a:t>% 2.2222e+03 Hz</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High Pass Filter - 30Hz to remove motion artefact - choose a multiple of 60Hz</a:t>
            </a:r>
            <a:endParaRPr lang="en-US" sz="1800" b="0" i="0" dirty="0">
              <a:effectLst/>
              <a:latin typeface="Menlo"/>
            </a:endParaRPr>
          </a:p>
          <a:p>
            <a:r>
              <a:rPr lang="en-US" sz="1800" b="0" i="0" dirty="0">
                <a:effectLst/>
                <a:latin typeface="Menlo"/>
              </a:rPr>
              <a:t>[</a:t>
            </a:r>
            <a:r>
              <a:rPr lang="en-US" sz="1800" b="0" i="0" dirty="0" err="1">
                <a:effectLst/>
                <a:latin typeface="Menlo"/>
              </a:rPr>
              <a:t>b_hp</a:t>
            </a:r>
            <a:r>
              <a:rPr lang="en-US" sz="1800" b="0" i="0" dirty="0">
                <a:effectLst/>
                <a:latin typeface="Menlo"/>
              </a:rPr>
              <a:t>, </a:t>
            </a:r>
            <a:r>
              <a:rPr lang="en-US" sz="1800" b="0" i="0" dirty="0" err="1">
                <a:effectLst/>
                <a:latin typeface="Menlo"/>
              </a:rPr>
              <a:t>a_hp</a:t>
            </a:r>
            <a:r>
              <a:rPr lang="en-US" sz="1800" b="0" i="0" dirty="0">
                <a:effectLst/>
                <a:latin typeface="Menlo"/>
              </a:rPr>
              <a:t>] = butter(4, 30/(Fs/2), </a:t>
            </a:r>
            <a:r>
              <a:rPr lang="en-US" sz="1800" b="0" i="0" dirty="0">
                <a:solidFill>
                  <a:srgbClr val="A709F5"/>
                </a:solidFill>
                <a:effectLst/>
                <a:latin typeface="Menlo"/>
              </a:rPr>
              <a:t>'high'</a:t>
            </a:r>
            <a:r>
              <a:rPr lang="en-US" sz="1800" b="0" i="0" dirty="0">
                <a:effectLst/>
                <a:latin typeface="Menlo"/>
              </a:rPr>
              <a:t>); </a:t>
            </a:r>
            <a:r>
              <a:rPr lang="en-US" sz="1800" b="0" i="0" dirty="0">
                <a:solidFill>
                  <a:srgbClr val="008013"/>
                </a:solidFill>
                <a:effectLst/>
                <a:latin typeface="Menlo"/>
              </a:rPr>
              <a:t>% 4th order </a:t>
            </a:r>
            <a:r>
              <a:rPr lang="en-US" sz="1800" b="0" i="0" dirty="0" err="1">
                <a:solidFill>
                  <a:srgbClr val="008013"/>
                </a:solidFill>
                <a:effectLst/>
                <a:latin typeface="Menlo"/>
              </a:rPr>
              <a:t>butterworth</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Low Pass Filter - 480Hz to bandlimit to around 500Hz - choose a multiple of 60Hz</a:t>
            </a:r>
            <a:endParaRPr lang="en-US" sz="1800" b="0" i="0" dirty="0">
              <a:effectLst/>
              <a:latin typeface="Menlo"/>
            </a:endParaRPr>
          </a:p>
          <a:p>
            <a:r>
              <a:rPr lang="en-US" sz="1800" b="0" i="0" dirty="0">
                <a:effectLst/>
                <a:latin typeface="Menlo"/>
              </a:rPr>
              <a:t>[</a:t>
            </a:r>
            <a:r>
              <a:rPr lang="en-US" sz="1800" b="0" i="0" dirty="0" err="1">
                <a:effectLst/>
                <a:latin typeface="Menlo"/>
              </a:rPr>
              <a:t>b_lp</a:t>
            </a:r>
            <a:r>
              <a:rPr lang="en-US" sz="1800" b="0" i="0" dirty="0">
                <a:effectLst/>
                <a:latin typeface="Menlo"/>
              </a:rPr>
              <a:t>, </a:t>
            </a:r>
            <a:r>
              <a:rPr lang="en-US" sz="1800" b="0" i="0" dirty="0" err="1">
                <a:effectLst/>
                <a:latin typeface="Menlo"/>
              </a:rPr>
              <a:t>a_lp</a:t>
            </a:r>
            <a:r>
              <a:rPr lang="en-US" sz="1800" b="0" i="0" dirty="0">
                <a:effectLst/>
                <a:latin typeface="Menlo"/>
              </a:rPr>
              <a:t>] = butter(4, 480/(Fs/2), </a:t>
            </a:r>
            <a:r>
              <a:rPr lang="en-US" sz="1800" b="0" i="0" dirty="0">
                <a:solidFill>
                  <a:srgbClr val="A709F5"/>
                </a:solidFill>
                <a:effectLst/>
                <a:latin typeface="Menlo"/>
              </a:rPr>
              <a:t>'low'</a:t>
            </a:r>
            <a:r>
              <a:rPr lang="en-US" sz="1800" b="0" i="0" dirty="0">
                <a:effectLst/>
                <a:latin typeface="Menlo"/>
              </a:rPr>
              <a:t>); </a:t>
            </a:r>
            <a:r>
              <a:rPr lang="en-US" sz="1800" b="0" i="0" dirty="0">
                <a:solidFill>
                  <a:srgbClr val="008013"/>
                </a:solidFill>
                <a:effectLst/>
                <a:latin typeface="Menlo"/>
              </a:rPr>
              <a:t>% 4th order </a:t>
            </a:r>
            <a:r>
              <a:rPr lang="en-US" sz="1800" b="0" i="0" dirty="0" err="1">
                <a:solidFill>
                  <a:srgbClr val="008013"/>
                </a:solidFill>
                <a:effectLst/>
                <a:latin typeface="Menlo"/>
              </a:rPr>
              <a:t>butterworth</a:t>
            </a:r>
            <a:endParaRPr lang="en-US" sz="1800" b="0" i="0" dirty="0">
              <a:effectLst/>
              <a:latin typeface="Menlo"/>
            </a:endParaRPr>
          </a:p>
          <a:p>
            <a:endParaRPr lang="en-US" sz="1800" b="0" i="0" dirty="0">
              <a:effectLst/>
              <a:latin typeface="Menlo"/>
            </a:endParaRPr>
          </a:p>
          <a:p>
            <a:r>
              <a:rPr lang="en-US" sz="1800" b="0" i="0" dirty="0">
                <a:solidFill>
                  <a:srgbClr val="008013"/>
                </a:solidFill>
                <a:effectLst/>
                <a:latin typeface="Menlo"/>
              </a:rPr>
              <a:t>% Notch Filter centered at 60Hz</a:t>
            </a:r>
            <a:endParaRPr lang="en-US" sz="1800" b="0" i="0" dirty="0">
              <a:effectLst/>
              <a:latin typeface="Menlo"/>
            </a:endParaRPr>
          </a:p>
          <a:p>
            <a:r>
              <a:rPr lang="en-US" sz="1800" b="0" i="0" dirty="0">
                <a:effectLst/>
                <a:latin typeface="Menlo"/>
              </a:rPr>
              <a:t>f0 = 60; </a:t>
            </a:r>
            <a:r>
              <a:rPr lang="en-US" sz="1800" b="0" i="0" dirty="0">
                <a:solidFill>
                  <a:srgbClr val="008013"/>
                </a:solidFill>
                <a:effectLst/>
                <a:latin typeface="Menlo"/>
              </a:rPr>
              <a:t>% Notch frequency</a:t>
            </a:r>
            <a:endParaRPr lang="en-US" sz="1800" b="0" i="0" dirty="0">
              <a:effectLst/>
              <a:latin typeface="Menlo"/>
            </a:endParaRPr>
          </a:p>
          <a:p>
            <a:r>
              <a:rPr lang="en-US" sz="1800" b="0" i="0" dirty="0">
                <a:effectLst/>
                <a:latin typeface="Menlo"/>
              </a:rPr>
              <a:t>Q = 35; </a:t>
            </a:r>
            <a:r>
              <a:rPr lang="en-US" sz="1800" b="0" i="0" dirty="0">
                <a:solidFill>
                  <a:srgbClr val="008013"/>
                </a:solidFill>
                <a:effectLst/>
                <a:latin typeface="Menlo"/>
              </a:rPr>
              <a:t>% Quality factor, q = </a:t>
            </a:r>
            <a:r>
              <a:rPr lang="el-GR" sz="1800" b="0" i="0" dirty="0">
                <a:solidFill>
                  <a:srgbClr val="008013"/>
                </a:solidFill>
                <a:effectLst/>
                <a:latin typeface="Menlo"/>
              </a:rPr>
              <a:t>ω0/</a:t>
            </a:r>
            <a:r>
              <a:rPr lang="en-US" sz="1800" b="0" i="0" dirty="0" err="1">
                <a:solidFill>
                  <a:srgbClr val="008013"/>
                </a:solidFill>
                <a:effectLst/>
                <a:latin typeface="Menlo"/>
              </a:rPr>
              <a:t>bw</a:t>
            </a:r>
            <a:r>
              <a:rPr lang="en-US" sz="1800" b="0" i="0" dirty="0">
                <a:solidFill>
                  <a:srgbClr val="008013"/>
                </a:solidFill>
                <a:effectLst/>
                <a:latin typeface="Menlo"/>
              </a:rPr>
              <a:t> where </a:t>
            </a:r>
            <a:r>
              <a:rPr lang="el-GR" sz="1800" b="0" i="0" dirty="0">
                <a:solidFill>
                  <a:srgbClr val="008013"/>
                </a:solidFill>
                <a:effectLst/>
                <a:latin typeface="Menlo"/>
              </a:rPr>
              <a:t>ω0 </a:t>
            </a:r>
            <a:r>
              <a:rPr lang="en-US" sz="1800" b="0" i="0" dirty="0">
                <a:solidFill>
                  <a:srgbClr val="008013"/>
                </a:solidFill>
                <a:effectLst/>
                <a:latin typeface="Menlo"/>
              </a:rPr>
              <a:t>is the frequency to remove from the signal</a:t>
            </a:r>
            <a:endParaRPr lang="en-US" sz="1800" b="0" i="0" dirty="0">
              <a:effectLst/>
              <a:latin typeface="Menlo"/>
            </a:endParaRPr>
          </a:p>
          <a:p>
            <a:r>
              <a:rPr lang="en-US" sz="1800" b="0" i="0" dirty="0">
                <a:effectLst/>
                <a:latin typeface="Menlo"/>
              </a:rPr>
              <a:t>[</a:t>
            </a:r>
            <a:r>
              <a:rPr lang="en-US" sz="1800" b="0" i="0" dirty="0" err="1">
                <a:effectLst/>
                <a:latin typeface="Menlo"/>
              </a:rPr>
              <a:t>b_notch</a:t>
            </a:r>
            <a:r>
              <a:rPr lang="en-US" sz="1800" b="0" i="0" dirty="0">
                <a:effectLst/>
                <a:latin typeface="Menlo"/>
              </a:rPr>
              <a:t>, </a:t>
            </a:r>
            <a:r>
              <a:rPr lang="en-US" sz="1800" b="0" i="0" dirty="0" err="1">
                <a:effectLst/>
                <a:latin typeface="Menlo"/>
              </a:rPr>
              <a:t>a_notch</a:t>
            </a:r>
            <a:r>
              <a:rPr lang="en-US" sz="1800" b="0" i="0" dirty="0">
                <a:effectLst/>
                <a:latin typeface="Menlo"/>
              </a:rPr>
              <a:t>] = </a:t>
            </a:r>
            <a:r>
              <a:rPr lang="en-US" sz="1800" b="0" i="0" dirty="0" err="1">
                <a:effectLst/>
                <a:latin typeface="Menlo"/>
              </a:rPr>
              <a:t>iirnotch</a:t>
            </a:r>
            <a:r>
              <a:rPr lang="en-US" sz="1800" b="0" i="0" dirty="0">
                <a:effectLst/>
                <a:latin typeface="Menlo"/>
              </a:rPr>
              <a:t>(f0/(Fs/2), f0/(Fs/2)/Q); </a:t>
            </a:r>
            <a:r>
              <a:rPr lang="en-US" sz="1800" b="0" i="0" dirty="0">
                <a:solidFill>
                  <a:srgbClr val="008013"/>
                </a:solidFill>
                <a:effectLst/>
                <a:latin typeface="Menlo"/>
              </a:rPr>
              <a:t>% 2nd order infinite impulse response (IIR) notch filter</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Comb Filter centered at 60Hz and its harmonics (120Hz, 180Hz, 240Hz, 300Hz, 360Hz, 420Hz) up to the passband (480 Hz)</a:t>
            </a:r>
            <a:endParaRPr lang="en-US" sz="1800" b="0" i="0" dirty="0">
              <a:effectLst/>
              <a:latin typeface="Menlo"/>
            </a:endParaRPr>
          </a:p>
          <a:p>
            <a:r>
              <a:rPr lang="en-US" sz="1800" b="0" i="0" dirty="0">
                <a:effectLst/>
                <a:latin typeface="Menlo"/>
              </a:rPr>
              <a:t>f0 = 60; </a:t>
            </a:r>
            <a:r>
              <a:rPr lang="en-US" sz="1800" b="0" i="0" dirty="0">
                <a:solidFill>
                  <a:srgbClr val="008013"/>
                </a:solidFill>
                <a:effectLst/>
                <a:latin typeface="Menlo"/>
              </a:rPr>
              <a:t>% Notch frequency</a:t>
            </a:r>
            <a:endParaRPr lang="en-US" sz="1800" b="0" i="0" dirty="0">
              <a:effectLst/>
              <a:latin typeface="Menlo"/>
            </a:endParaRPr>
          </a:p>
          <a:p>
            <a:r>
              <a:rPr lang="en-US" sz="1800" b="0" i="0" dirty="0" err="1">
                <a:effectLst/>
                <a:latin typeface="Menlo"/>
              </a:rPr>
              <a:t>bw</a:t>
            </a:r>
            <a:r>
              <a:rPr lang="en-US" sz="1800" b="0" i="0" dirty="0">
                <a:effectLst/>
                <a:latin typeface="Menlo"/>
              </a:rPr>
              <a:t> = f0 / Q; </a:t>
            </a:r>
            <a:r>
              <a:rPr lang="en-US" sz="1800" b="0" i="0" dirty="0">
                <a:solidFill>
                  <a:srgbClr val="008013"/>
                </a:solidFill>
                <a:effectLst/>
                <a:latin typeface="Menlo"/>
              </a:rPr>
              <a:t>% Bandwidth, </a:t>
            </a:r>
            <a:r>
              <a:rPr lang="en-US" sz="1800" b="0" i="0" dirty="0" err="1">
                <a:solidFill>
                  <a:srgbClr val="008013"/>
                </a:solidFill>
                <a:effectLst/>
                <a:latin typeface="Menlo"/>
              </a:rPr>
              <a:t>bw</a:t>
            </a:r>
            <a:r>
              <a:rPr lang="en-US" sz="1800" b="0" i="0" dirty="0">
                <a:solidFill>
                  <a:srgbClr val="008013"/>
                </a:solidFill>
                <a:effectLst/>
                <a:latin typeface="Menlo"/>
              </a:rPr>
              <a:t> = (</a:t>
            </a:r>
            <a:r>
              <a:rPr lang="en-US" sz="1800" b="0" i="0" dirty="0" err="1">
                <a:solidFill>
                  <a:srgbClr val="008013"/>
                </a:solidFill>
                <a:effectLst/>
                <a:latin typeface="Menlo"/>
              </a:rPr>
              <a:t>fo</a:t>
            </a:r>
            <a:r>
              <a:rPr lang="en-US" sz="1800" b="0" i="0" dirty="0">
                <a:solidFill>
                  <a:srgbClr val="008013"/>
                </a:solidFill>
                <a:effectLst/>
                <a:latin typeface="Menlo"/>
              </a:rPr>
              <a:t>/(fs/2))/q;</a:t>
            </a:r>
            <a:endParaRPr lang="en-US" sz="1800" b="0" i="0" dirty="0">
              <a:effectLst/>
              <a:latin typeface="Menlo"/>
            </a:endParaRPr>
          </a:p>
          <a:p>
            <a:r>
              <a:rPr lang="en-US" sz="1800" b="0" i="0" dirty="0" err="1">
                <a:effectLst/>
                <a:latin typeface="Menlo"/>
              </a:rPr>
              <a:t>n_harmonics</a:t>
            </a:r>
            <a:r>
              <a:rPr lang="en-US" sz="1800" b="0" i="0" dirty="0">
                <a:effectLst/>
                <a:latin typeface="Menlo"/>
              </a:rPr>
              <a:t> = floor((Fs / 2) / f0); </a:t>
            </a:r>
            <a:r>
              <a:rPr lang="en-US" sz="1800" b="0" i="0" dirty="0">
                <a:solidFill>
                  <a:srgbClr val="008013"/>
                </a:solidFill>
                <a:effectLst/>
                <a:latin typeface="Menlo"/>
              </a:rPr>
              <a:t>% Number of harmonics within Nyquist frequency</a:t>
            </a:r>
            <a:endParaRPr lang="en-US" sz="1800" b="0" i="0" dirty="0">
              <a:effectLst/>
              <a:latin typeface="Menlo"/>
            </a:endParaRPr>
          </a:p>
          <a:p>
            <a:r>
              <a:rPr lang="en-US" sz="1800" b="0" i="0" dirty="0">
                <a:effectLst/>
                <a:latin typeface="Menlo"/>
              </a:rPr>
              <a:t>[</a:t>
            </a:r>
            <a:r>
              <a:rPr lang="en-US" sz="1800" b="0" i="0" dirty="0" err="1">
                <a:effectLst/>
                <a:latin typeface="Menlo"/>
              </a:rPr>
              <a:t>b_comb</a:t>
            </a:r>
            <a:r>
              <a:rPr lang="en-US" sz="1800" b="0" i="0" dirty="0">
                <a:effectLst/>
                <a:latin typeface="Menlo"/>
              </a:rPr>
              <a:t>, </a:t>
            </a:r>
            <a:r>
              <a:rPr lang="en-US" sz="1800" b="0" i="0" dirty="0" err="1">
                <a:effectLst/>
                <a:latin typeface="Menlo"/>
              </a:rPr>
              <a:t>a_comb</a:t>
            </a:r>
            <a:r>
              <a:rPr lang="en-US" sz="1800" b="0" i="0" dirty="0">
                <a:effectLst/>
                <a:latin typeface="Menlo"/>
              </a:rPr>
              <a:t>] = </a:t>
            </a:r>
            <a:r>
              <a:rPr lang="en-US" sz="1800" b="0" i="0" dirty="0" err="1">
                <a:effectLst/>
                <a:latin typeface="Menlo"/>
              </a:rPr>
              <a:t>iircomb</a:t>
            </a:r>
            <a:r>
              <a:rPr lang="en-US" sz="1800" b="0" i="0" dirty="0">
                <a:effectLst/>
                <a:latin typeface="Menlo"/>
              </a:rPr>
              <a:t>(floor(Fs/f0), </a:t>
            </a:r>
            <a:r>
              <a:rPr lang="en-US" sz="1800" b="0" i="0" dirty="0" err="1">
                <a:effectLst/>
                <a:latin typeface="Menlo"/>
              </a:rPr>
              <a:t>bw</a:t>
            </a:r>
            <a:r>
              <a:rPr lang="en-US" sz="1800" b="0" i="0" dirty="0">
                <a:effectLst/>
                <a:latin typeface="Menlo"/>
              </a:rPr>
              <a:t>/(Fs/2), </a:t>
            </a:r>
            <a:r>
              <a:rPr lang="en-US" sz="1800" b="0" i="0" dirty="0">
                <a:solidFill>
                  <a:srgbClr val="A709F5"/>
                </a:solidFill>
                <a:effectLst/>
                <a:latin typeface="Menlo"/>
              </a:rPr>
              <a:t>'notch'</a:t>
            </a:r>
            <a:r>
              <a:rPr lang="en-US" sz="1800" b="0" i="0" dirty="0">
                <a:effectLst/>
                <a:latin typeface="Menlo"/>
              </a:rPr>
              <a:t>); </a:t>
            </a:r>
            <a:r>
              <a:rPr lang="en-US" sz="1800" b="0" i="0" dirty="0">
                <a:solidFill>
                  <a:srgbClr val="008013"/>
                </a:solidFill>
                <a:effectLst/>
                <a:latin typeface="Menlo"/>
              </a:rPr>
              <a:t>% Design comb filter</a:t>
            </a:r>
            <a:br>
              <a:rPr lang="en-US" sz="1800" b="0" i="0" dirty="0">
                <a:effectLst/>
                <a:latin typeface="Menlo"/>
              </a:rPr>
            </a:br>
            <a:endParaRPr lang="en-US" sz="1800" b="0" i="0" dirty="0">
              <a:effectLst/>
              <a:latin typeface="Menlo"/>
            </a:endParaRP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i="0" dirty="0">
                <a:solidFill>
                  <a:srgbClr val="008013"/>
                </a:solidFill>
                <a:effectLst/>
                <a:latin typeface="Menlo"/>
              </a:rPr>
              <a:t>% Define quiescent threshold</a:t>
            </a:r>
            <a:endParaRPr lang="en-US" sz="1800" b="0" i="0" dirty="0">
              <a:effectLst/>
              <a:latin typeface="Menlo"/>
            </a:endParaRPr>
          </a:p>
          <a:p>
            <a:r>
              <a:rPr lang="en-US" sz="1800" b="0" i="0" dirty="0" err="1">
                <a:effectLst/>
                <a:latin typeface="Menlo"/>
              </a:rPr>
              <a:t>quietThresh</a:t>
            </a:r>
            <a:r>
              <a:rPr lang="en-US" sz="1800" b="0" i="0" dirty="0">
                <a:effectLst/>
                <a:latin typeface="Menlo"/>
              </a:rPr>
              <a:t> = mean(</a:t>
            </a:r>
            <a:r>
              <a:rPr lang="en-US" sz="1800" b="0" i="0" dirty="0" err="1">
                <a:effectLst/>
                <a:latin typeface="Menlo"/>
              </a:rPr>
              <a:t>on_data</a:t>
            </a:r>
            <a:r>
              <a:rPr lang="en-US" sz="1800" b="0" i="0" dirty="0">
                <a:effectLst/>
                <a:latin typeface="Menlo"/>
              </a:rPr>
              <a:t>(1,:)) + (0.5*std(</a:t>
            </a:r>
            <a:r>
              <a:rPr lang="en-US" sz="1800" b="0" i="0" dirty="0" err="1">
                <a:effectLst/>
                <a:latin typeface="Menlo"/>
              </a:rPr>
              <a:t>on_data</a:t>
            </a:r>
            <a:r>
              <a:rPr lang="en-US" sz="1800" b="0" i="0" dirty="0">
                <a:effectLst/>
                <a:latin typeface="Menlo"/>
              </a:rPr>
              <a:t>(1,:))); </a:t>
            </a:r>
            <a:r>
              <a:rPr lang="en-US" sz="1800" b="0" i="0" dirty="0">
                <a:solidFill>
                  <a:srgbClr val="008013"/>
                </a:solidFill>
                <a:effectLst/>
                <a:latin typeface="Menlo"/>
              </a:rPr>
              <a:t>% Adjust multiplier as needed</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Initialize array to store 'active' data, where the muscle is not quiescent</a:t>
            </a:r>
            <a:endParaRPr lang="en-US" sz="1800" b="0" i="0" dirty="0">
              <a:effectLst/>
              <a:latin typeface="Menlo"/>
            </a:endParaRPr>
          </a:p>
          <a:p>
            <a:r>
              <a:rPr lang="en-US" sz="1800" b="0" i="0" dirty="0" err="1">
                <a:effectLst/>
                <a:latin typeface="Menlo"/>
              </a:rPr>
              <a:t>active_data</a:t>
            </a:r>
            <a:r>
              <a:rPr lang="en-US" sz="1800" b="0" i="0" dirty="0">
                <a:effectLst/>
                <a:latin typeface="Menlo"/>
              </a:rPr>
              <a:t> = [];</a:t>
            </a:r>
          </a:p>
          <a:p>
            <a:r>
              <a:rPr lang="en-US" sz="1800" b="0" i="0" dirty="0" err="1">
                <a:effectLst/>
                <a:latin typeface="Menlo"/>
              </a:rPr>
              <a:t>active_time</a:t>
            </a:r>
            <a:r>
              <a:rPr lang="en-US" sz="1800" b="0" i="0" dirty="0">
                <a:effectLst/>
                <a:latin typeface="Menlo"/>
              </a:rPr>
              <a:t> = [];</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Define the bin size for iteration, could be the same as used for 'off' detection</a:t>
            </a:r>
            <a:endParaRPr lang="en-US" sz="1800" b="0" i="0" dirty="0">
              <a:effectLst/>
              <a:latin typeface="Menlo"/>
            </a:endParaRPr>
          </a:p>
          <a:p>
            <a:r>
              <a:rPr lang="en-US" sz="1800" b="0" i="0" dirty="0" err="1">
                <a:effectLst/>
                <a:latin typeface="Menlo"/>
              </a:rPr>
              <a:t>binSize</a:t>
            </a:r>
            <a:r>
              <a:rPr lang="en-US" sz="1800" b="0" i="0" dirty="0">
                <a:effectLst/>
                <a:latin typeface="Menlo"/>
              </a:rPr>
              <a:t> = 1.5e-3; </a:t>
            </a:r>
            <a:r>
              <a:rPr lang="en-US" sz="1800" b="0" i="0" dirty="0">
                <a:solidFill>
                  <a:srgbClr val="008013"/>
                </a:solidFill>
                <a:effectLst/>
                <a:latin typeface="Menlo"/>
              </a:rPr>
              <a:t>% 1.5 </a:t>
            </a:r>
            <a:r>
              <a:rPr lang="en-US" sz="1800" b="0" i="0" dirty="0" err="1">
                <a:solidFill>
                  <a:srgbClr val="008013"/>
                </a:solidFill>
                <a:effectLst/>
                <a:latin typeface="Menlo"/>
              </a:rPr>
              <a:t>ms</a:t>
            </a:r>
            <a:r>
              <a:rPr lang="en-US" sz="1800" b="0" i="0" dirty="0">
                <a:solidFill>
                  <a:srgbClr val="008013"/>
                </a:solidFill>
                <a:effectLst/>
                <a:latin typeface="Menlo"/>
              </a:rPr>
              <a:t> in seconds</a:t>
            </a:r>
            <a:endParaRPr lang="en-US" sz="1800" b="0" i="0" dirty="0">
              <a:effectLst/>
              <a:latin typeface="Menlo"/>
            </a:endParaRPr>
          </a:p>
          <a:p>
            <a:r>
              <a:rPr lang="en-US" sz="1800" b="0" i="0" dirty="0" err="1">
                <a:effectLst/>
                <a:latin typeface="Menlo"/>
              </a:rPr>
              <a:t>binSamples</a:t>
            </a:r>
            <a:r>
              <a:rPr lang="en-US" sz="1800" b="0" i="0" dirty="0">
                <a:effectLst/>
                <a:latin typeface="Menlo"/>
              </a:rPr>
              <a:t> = round(</a:t>
            </a:r>
            <a:r>
              <a:rPr lang="en-US" sz="1800" b="0" i="0" dirty="0" err="1">
                <a:effectLst/>
                <a:latin typeface="Menlo"/>
              </a:rPr>
              <a:t>binSize</a:t>
            </a:r>
            <a:r>
              <a:rPr lang="en-US" sz="1800" b="0" i="0" dirty="0">
                <a:effectLst/>
                <a:latin typeface="Menlo"/>
              </a:rPr>
              <a:t> * Fs); </a:t>
            </a:r>
            <a:r>
              <a:rPr lang="en-US" sz="1800" b="0" i="0" dirty="0">
                <a:solidFill>
                  <a:srgbClr val="008013"/>
                </a:solidFill>
                <a:effectLst/>
                <a:latin typeface="Menlo"/>
              </a:rPr>
              <a:t>% Convert bin size to number of samples</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Loop to identify and store 'active' data</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1:binSamples:length(</a:t>
            </a:r>
            <a:r>
              <a:rPr lang="en-US" sz="1800" b="0" i="0" dirty="0" err="1">
                <a:effectLst/>
                <a:latin typeface="Menlo"/>
              </a:rPr>
              <a:t>on_data</a:t>
            </a:r>
            <a:r>
              <a:rPr lang="en-US" sz="1800" b="0" i="0" dirty="0">
                <a:effectLst/>
                <a:latin typeface="Menlo"/>
              </a:rPr>
              <a:t>(1,:)) - </a:t>
            </a:r>
            <a:r>
              <a:rPr lang="en-US" sz="1800" b="0" i="0" dirty="0" err="1">
                <a:effectLst/>
                <a:latin typeface="Menlo"/>
              </a:rPr>
              <a:t>binSamples</a:t>
            </a:r>
            <a:endParaRPr lang="en-US" sz="1800" b="0" i="0" dirty="0">
              <a:effectLst/>
              <a:latin typeface="Menlo"/>
            </a:endParaRPr>
          </a:p>
          <a:p>
            <a:r>
              <a:rPr lang="en-US" sz="1800" b="0" i="0" dirty="0">
                <a:effectLst/>
                <a:latin typeface="Menlo"/>
              </a:rPr>
              <a:t>segment = </a:t>
            </a:r>
            <a:r>
              <a:rPr lang="en-US" sz="1800" b="0" i="0" dirty="0" err="1">
                <a:effectLst/>
                <a:latin typeface="Menlo"/>
              </a:rPr>
              <a:t>on_data</a:t>
            </a:r>
            <a:r>
              <a:rPr lang="en-US" sz="1800" b="0" i="0" dirty="0">
                <a:effectLst/>
                <a:latin typeface="Menlo"/>
              </a:rPr>
              <a:t>(1, i:i+binSamples-1);</a:t>
            </a:r>
          </a:p>
          <a:p>
            <a:r>
              <a:rPr lang="en-US" sz="1800" b="0" i="0" dirty="0">
                <a:solidFill>
                  <a:srgbClr val="008013"/>
                </a:solidFill>
                <a:effectLst/>
                <a:latin typeface="Menlo"/>
              </a:rPr>
              <a:t>% Check if the segment's activity exceeds the quiescent threshold</a:t>
            </a:r>
            <a:endParaRPr lang="en-US" sz="1800" b="0" i="0" dirty="0">
              <a:effectLst/>
              <a:latin typeface="Menlo"/>
            </a:endParaRPr>
          </a:p>
          <a:p>
            <a:r>
              <a:rPr lang="en-US" sz="1800" b="0" i="0" dirty="0">
                <a:solidFill>
                  <a:srgbClr val="0E00FF"/>
                </a:solidFill>
                <a:effectLst/>
                <a:latin typeface="Menlo"/>
              </a:rPr>
              <a:t>if </a:t>
            </a:r>
            <a:r>
              <a:rPr lang="en-US" sz="1800" b="0" i="0" dirty="0">
                <a:effectLst/>
                <a:latin typeface="Menlo"/>
              </a:rPr>
              <a:t>max(abs(segment)) &gt; </a:t>
            </a:r>
            <a:r>
              <a:rPr lang="en-US" sz="1800" b="0" i="0" dirty="0" err="1">
                <a:effectLst/>
                <a:latin typeface="Menlo"/>
              </a:rPr>
              <a:t>quietThresh</a:t>
            </a:r>
            <a:endParaRPr lang="en-US" sz="1800" b="0" i="0" dirty="0">
              <a:effectLst/>
              <a:latin typeface="Menlo"/>
            </a:endParaRPr>
          </a:p>
          <a:p>
            <a:r>
              <a:rPr lang="en-US" sz="1800" b="0" i="0" dirty="0" err="1">
                <a:effectLst/>
                <a:latin typeface="Menlo"/>
              </a:rPr>
              <a:t>active_data</a:t>
            </a:r>
            <a:r>
              <a:rPr lang="en-US" sz="1800" b="0" i="0" dirty="0">
                <a:effectLst/>
                <a:latin typeface="Menlo"/>
              </a:rPr>
              <a:t> = [</a:t>
            </a:r>
            <a:r>
              <a:rPr lang="en-US" sz="1800" b="0" i="0" dirty="0" err="1">
                <a:effectLst/>
                <a:latin typeface="Menlo"/>
              </a:rPr>
              <a:t>active_data</a:t>
            </a:r>
            <a:r>
              <a:rPr lang="en-US" sz="1800" b="0" i="0" dirty="0">
                <a:effectLst/>
                <a:latin typeface="Menlo"/>
              </a:rPr>
              <a:t>, segment];</a:t>
            </a:r>
          </a:p>
          <a:p>
            <a:r>
              <a:rPr lang="en-US" sz="1800" b="0" i="0" dirty="0" err="1">
                <a:effectLst/>
                <a:latin typeface="Menlo"/>
              </a:rPr>
              <a:t>active_time</a:t>
            </a:r>
            <a:r>
              <a:rPr lang="en-US" sz="1800" b="0" i="0" dirty="0">
                <a:effectLst/>
                <a:latin typeface="Menlo"/>
              </a:rPr>
              <a:t> = [</a:t>
            </a:r>
            <a:r>
              <a:rPr lang="en-US" sz="1800" b="0" i="0" dirty="0" err="1">
                <a:effectLst/>
                <a:latin typeface="Menlo"/>
              </a:rPr>
              <a:t>active_time</a:t>
            </a:r>
            <a:r>
              <a:rPr lang="en-US" sz="1800" b="0" i="0" dirty="0">
                <a:effectLst/>
                <a:latin typeface="Menlo"/>
              </a:rPr>
              <a:t>, </a:t>
            </a:r>
            <a:r>
              <a:rPr lang="en-US" sz="1800" b="0" i="0" dirty="0" err="1">
                <a:effectLst/>
                <a:latin typeface="Menlo"/>
              </a:rPr>
              <a:t>on_data_Time</a:t>
            </a:r>
            <a:r>
              <a:rPr lang="en-US" sz="1800" b="0" i="0" dirty="0">
                <a:effectLst/>
                <a:latin typeface="Menlo"/>
              </a:rPr>
              <a:t>(1, i:i+binSamples-1)];</a:t>
            </a: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the 'active' data</a:t>
            </a:r>
            <a:endParaRPr lang="en-US" sz="1800" b="0" i="0" dirty="0">
              <a:effectLst/>
              <a:latin typeface="Menlo"/>
            </a:endParaRPr>
          </a:p>
          <a:p>
            <a:r>
              <a:rPr lang="en-US" sz="1800" b="0" i="0" dirty="0">
                <a:effectLst/>
                <a:latin typeface="Menlo"/>
              </a:rPr>
              <a:t>figure;</a:t>
            </a:r>
          </a:p>
          <a:p>
            <a:r>
              <a:rPr lang="en-US" sz="1800" b="0" i="0" dirty="0">
                <a:effectLst/>
                <a:latin typeface="Menlo"/>
              </a:rPr>
              <a:t>plot(</a:t>
            </a:r>
            <a:r>
              <a:rPr lang="en-US" sz="1800" b="0" i="0" dirty="0" err="1">
                <a:effectLst/>
                <a:latin typeface="Menlo"/>
              </a:rPr>
              <a:t>active_time</a:t>
            </a:r>
            <a:r>
              <a:rPr lang="en-US" sz="1800" b="0" i="0" dirty="0">
                <a:effectLst/>
                <a:latin typeface="Menlo"/>
              </a:rPr>
              <a:t>, </a:t>
            </a:r>
            <a:r>
              <a:rPr lang="en-US" sz="1800" b="0" i="0" dirty="0" err="1">
                <a:effectLst/>
                <a:latin typeface="Menlo"/>
              </a:rPr>
              <a:t>active_data</a:t>
            </a:r>
            <a:r>
              <a:rPr lang="en-US" sz="1800" b="0" i="0" dirty="0">
                <a:effectLst/>
                <a:latin typeface="Menlo"/>
              </a:rPr>
              <a:t>, </a:t>
            </a:r>
            <a:r>
              <a:rPr lang="en-US" sz="1800" b="0" i="0" dirty="0">
                <a:solidFill>
                  <a:srgbClr val="A709F5"/>
                </a:solidFill>
                <a:effectLst/>
                <a:latin typeface="Menlo"/>
              </a:rPr>
              <a:t>'r-'</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'HO train, Sensor 1: EMG Data with Quiescent Data Removed'</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'Amplitude'</a:t>
            </a:r>
            <a:r>
              <a:rPr lang="en-US" sz="1800" b="0" i="0" dirty="0">
                <a:effectLst/>
                <a:latin typeface="Menlo"/>
              </a:rPr>
              <a:t>);</a:t>
            </a:r>
          </a:p>
          <a:p>
            <a:r>
              <a:rPr lang="en-US" sz="1800" b="0" i="0" dirty="0" err="1">
                <a:effectLst/>
                <a:latin typeface="Menlo"/>
              </a:rPr>
              <a:t>ylim</a:t>
            </a:r>
            <a:r>
              <a:rPr lang="en-US" sz="1800" b="0" i="0" dirty="0">
                <a:effectLst/>
                <a:latin typeface="Menlo"/>
              </a:rPr>
              <a:t>([-4e-4 4e-4]);</a:t>
            </a:r>
          </a:p>
          <a:p>
            <a:r>
              <a:rPr lang="en-US" sz="1800" b="0" i="0" dirty="0" err="1">
                <a:effectLst/>
                <a:latin typeface="Menlo"/>
              </a:rPr>
              <a:t>xlim</a:t>
            </a:r>
            <a:r>
              <a:rPr lang="en-US" sz="1800" b="0" i="0" dirty="0">
                <a:effectLst/>
                <a:latin typeface="Menlo"/>
              </a:rPr>
              <a:t>([0, </a:t>
            </a:r>
            <a:r>
              <a:rPr lang="en-US" sz="1800" b="0" i="0" dirty="0" err="1">
                <a:effectLst/>
                <a:latin typeface="Menlo"/>
              </a:rPr>
              <a:t>on_data_Time</a:t>
            </a:r>
            <a:r>
              <a:rPr lang="en-US" sz="1800" b="0" i="0" dirty="0">
                <a:effectLst/>
                <a:latin typeface="Menlo"/>
              </a:rPr>
              <a:t>(1,end)]);</a:t>
            </a:r>
          </a:p>
          <a:p>
            <a:br>
              <a:rPr lang="en-US" sz="1800" b="0" i="0" dirty="0">
                <a:effectLst/>
                <a:latin typeface="Menlo"/>
              </a:rPr>
            </a:br>
            <a:endParaRPr lang="en-US" sz="1800" b="0" i="0" dirty="0">
              <a:effectLst/>
              <a:latin typeface="Menlo"/>
            </a:endParaRPr>
          </a:p>
          <a:p>
            <a:pPr marL="0" marR="0" indent="0">
              <a:lnSpc>
                <a:spcPct val="107000"/>
              </a:lnSpc>
              <a:spcBef>
                <a:spcPts val="0"/>
              </a:spcBef>
              <a:spcAft>
                <a:spcPts val="0"/>
              </a:spcAft>
              <a:buFont typeface="Arial" panose="020B0604020202020204" pitchFamily="34" charset="0"/>
              <a:buNone/>
            </a:pPr>
            <a:r>
              <a:rPr lang="en-US" sz="1800" b="0" dirty="0">
                <a:effectLst/>
                <a:latin typeface="Calibri"/>
                <a:ea typeface="Calibri"/>
                <a:cs typeface="Calibri"/>
              </a:rPr>
              <a:t>…</a:t>
            </a: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i="0" dirty="0">
                <a:solidFill>
                  <a:srgbClr val="008013"/>
                </a:solidFill>
                <a:effectLst/>
                <a:latin typeface="Menlo"/>
              </a:rPr>
              <a:t>%% 4) Graph Mean Absolute Value, Slope Sign Change, Zero Crossings, Waveform Length value for the 50ms bin size and 2 EMG sensors in one posture ('</a:t>
            </a:r>
            <a:r>
              <a:rPr lang="en-US" sz="1800" b="0" i="0" dirty="0" err="1">
                <a:solidFill>
                  <a:srgbClr val="008013"/>
                </a:solidFill>
                <a:effectLst/>
                <a:latin typeface="Menlo"/>
              </a:rPr>
              <a:t>HO_train.mat</a:t>
            </a:r>
            <a:r>
              <a:rPr lang="en-US" sz="1800" b="0" i="0" dirty="0">
                <a:solidFill>
                  <a:srgbClr val="008013"/>
                </a:solidFill>
                <a:effectLst/>
                <a:latin typeface="Menlo"/>
              </a:rPr>
              <a:t>')</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Prepare the data for feature extraction</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Set the bin size to 50ms</a:t>
            </a:r>
            <a:endParaRPr lang="en-US" sz="1800" b="0" i="0" dirty="0">
              <a:effectLst/>
              <a:latin typeface="Menlo"/>
            </a:endParaRPr>
          </a:p>
          <a:p>
            <a:r>
              <a:rPr lang="en-US" sz="1800" b="0" i="0" dirty="0" err="1">
                <a:effectLst/>
                <a:latin typeface="Menlo"/>
              </a:rPr>
              <a:t>binSize</a:t>
            </a:r>
            <a:r>
              <a:rPr lang="en-US" sz="1800" b="0" i="0" dirty="0">
                <a:effectLst/>
                <a:latin typeface="Menlo"/>
              </a:rPr>
              <a:t> = 0.050; </a:t>
            </a:r>
            <a:r>
              <a:rPr lang="en-US" sz="1800" b="0" i="0" dirty="0">
                <a:solidFill>
                  <a:srgbClr val="008013"/>
                </a:solidFill>
                <a:effectLst/>
                <a:latin typeface="Menlo"/>
              </a:rPr>
              <a:t>% 50 </a:t>
            </a:r>
            <a:r>
              <a:rPr lang="en-US" sz="1800" b="0" i="0" dirty="0" err="1">
                <a:solidFill>
                  <a:srgbClr val="008013"/>
                </a:solidFill>
                <a:effectLst/>
                <a:latin typeface="Menlo"/>
              </a:rPr>
              <a:t>ms</a:t>
            </a:r>
            <a:r>
              <a:rPr lang="en-US" sz="1800" b="0" i="0" dirty="0">
                <a:solidFill>
                  <a:srgbClr val="008013"/>
                </a:solidFill>
                <a:effectLst/>
                <a:latin typeface="Menlo"/>
              </a:rPr>
              <a:t> in seconds</a:t>
            </a:r>
            <a:endParaRPr lang="en-US" sz="1800" b="0" i="0" dirty="0">
              <a:effectLst/>
              <a:latin typeface="Menlo"/>
            </a:endParaRPr>
          </a:p>
          <a:p>
            <a:r>
              <a:rPr lang="en-US" sz="1800" b="0" i="0" dirty="0" err="1">
                <a:effectLst/>
                <a:latin typeface="Menlo"/>
              </a:rPr>
              <a:t>binSamples</a:t>
            </a:r>
            <a:r>
              <a:rPr lang="en-US" sz="1800" b="0" i="0" dirty="0">
                <a:effectLst/>
                <a:latin typeface="Menlo"/>
              </a:rPr>
              <a:t> = round(</a:t>
            </a:r>
            <a:r>
              <a:rPr lang="en-US" sz="1800" b="0" i="0" dirty="0" err="1">
                <a:effectLst/>
                <a:latin typeface="Menlo"/>
              </a:rPr>
              <a:t>binSize</a:t>
            </a:r>
            <a:r>
              <a:rPr lang="en-US" sz="1800" b="0" i="0" dirty="0">
                <a:effectLst/>
                <a:latin typeface="Menlo"/>
              </a:rPr>
              <a:t> * Fs); </a:t>
            </a:r>
            <a:r>
              <a:rPr lang="en-US" sz="1800" b="0" i="0" dirty="0">
                <a:solidFill>
                  <a:srgbClr val="008013"/>
                </a:solidFill>
                <a:effectLst/>
                <a:latin typeface="Menlo"/>
              </a:rPr>
              <a:t>% Convert bin size to number of samples per bin</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Initialize feature matrices</a:t>
            </a:r>
            <a:endParaRPr lang="en-US" sz="1800" b="0" i="0" dirty="0">
              <a:effectLst/>
              <a:latin typeface="Menlo"/>
            </a:endParaRPr>
          </a:p>
          <a:p>
            <a:r>
              <a:rPr lang="en-US" sz="1800" b="0" i="0" dirty="0">
                <a:effectLst/>
                <a:latin typeface="Menlo"/>
              </a:rPr>
              <a:t>MAV = cell(1, 2);</a:t>
            </a:r>
          </a:p>
          <a:p>
            <a:r>
              <a:rPr lang="en-US" sz="1800" b="0" i="0" dirty="0">
                <a:effectLst/>
                <a:latin typeface="Menlo"/>
              </a:rPr>
              <a:t>SSC = cell(1, 2);</a:t>
            </a:r>
          </a:p>
          <a:p>
            <a:r>
              <a:rPr lang="en-US" sz="1800" b="0" i="0" dirty="0">
                <a:effectLst/>
                <a:latin typeface="Menlo"/>
              </a:rPr>
              <a:t>ZC = cell(1, 2);</a:t>
            </a:r>
          </a:p>
          <a:p>
            <a:r>
              <a:rPr lang="en-US" sz="1800" b="0" i="0" dirty="0">
                <a:effectLst/>
                <a:latin typeface="Menlo"/>
              </a:rPr>
              <a:t>WL = cell(1, 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Define active data for HO train, sensor 1 and sensor 2</a:t>
            </a:r>
            <a:endParaRPr lang="en-US" sz="1800" b="0" i="0" dirty="0">
              <a:effectLst/>
              <a:latin typeface="Menlo"/>
            </a:endParaRPr>
          </a:p>
          <a:p>
            <a:r>
              <a:rPr lang="en-US" sz="1800" b="0" i="0" dirty="0">
                <a:effectLst/>
                <a:latin typeface="Menlo"/>
              </a:rPr>
              <a:t>active_data_s1s2 = {</a:t>
            </a:r>
            <a:r>
              <a:rPr lang="en-US" sz="1800" b="0" i="0" dirty="0" err="1">
                <a:effectLst/>
                <a:latin typeface="Menlo"/>
              </a:rPr>
              <a:t>active_data</a:t>
            </a:r>
            <a:r>
              <a:rPr lang="en-US" sz="1800" b="0" i="0" dirty="0">
                <a:effectLst/>
                <a:latin typeface="Menlo"/>
              </a:rPr>
              <a:t>, active_data_2};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Loop over the 'active' data in bins to calculate features for each sensor</a:t>
            </a:r>
            <a:endParaRPr lang="en-US" sz="1800" b="0" i="0" dirty="0">
              <a:effectLst/>
              <a:latin typeface="Menlo"/>
            </a:endParaRPr>
          </a:p>
          <a:p>
            <a:r>
              <a:rPr lang="en-US" sz="1800" b="0" i="0" dirty="0">
                <a:solidFill>
                  <a:srgbClr val="0E00FF"/>
                </a:solidFill>
                <a:effectLst/>
                <a:latin typeface="Menlo"/>
              </a:rPr>
              <a:t>for </a:t>
            </a:r>
            <a:r>
              <a:rPr lang="en-US" sz="1800" b="0" i="0" dirty="0" err="1">
                <a:effectLst/>
                <a:latin typeface="Menlo"/>
              </a:rPr>
              <a:t>sensor_idx</a:t>
            </a:r>
            <a:r>
              <a:rPr lang="en-US" sz="1800" b="0" i="0" dirty="0">
                <a:effectLst/>
                <a:latin typeface="Menlo"/>
              </a:rPr>
              <a:t> = 1:2</a:t>
            </a:r>
          </a:p>
          <a:p>
            <a:r>
              <a:rPr lang="en-US" sz="1800" b="0" i="0" dirty="0" err="1">
                <a:effectLst/>
                <a:latin typeface="Menlo"/>
              </a:rPr>
              <a:t>active_data_sensor</a:t>
            </a:r>
            <a:r>
              <a:rPr lang="en-US" sz="1800" b="0" i="0" dirty="0">
                <a:effectLst/>
                <a:latin typeface="Menlo"/>
              </a:rPr>
              <a:t> = active_data_s1s2{</a:t>
            </a:r>
            <a:r>
              <a:rPr lang="en-US" sz="1800" b="0" i="0" dirty="0" err="1">
                <a:effectLst/>
                <a:latin typeface="Menlo"/>
              </a:rPr>
              <a:t>sensor_idx</a:t>
            </a:r>
            <a:r>
              <a:rPr lang="en-US" sz="1800" b="0" i="0" dirty="0">
                <a:effectLst/>
                <a:latin typeface="Menlo"/>
              </a:rPr>
              <a:t>};</a:t>
            </a:r>
          </a:p>
          <a:p>
            <a:r>
              <a:rPr lang="en-US" sz="1800" b="0" i="0" dirty="0">
                <a:solidFill>
                  <a:srgbClr val="008013"/>
                </a:solidFill>
                <a:effectLst/>
                <a:latin typeface="Menlo"/>
              </a:rPr>
              <a:t>% Determine the number of full bins we can calculate</a:t>
            </a:r>
            <a:endParaRPr lang="en-US" sz="1800" b="0" i="0" dirty="0">
              <a:effectLst/>
              <a:latin typeface="Menlo"/>
            </a:endParaRPr>
          </a:p>
          <a:p>
            <a:r>
              <a:rPr lang="en-US" sz="1800" b="0" i="0" dirty="0" err="1">
                <a:effectLst/>
                <a:latin typeface="Menlo"/>
              </a:rPr>
              <a:t>numBins</a:t>
            </a:r>
            <a:r>
              <a:rPr lang="en-US" sz="1800" b="0" i="0" dirty="0">
                <a:effectLst/>
                <a:latin typeface="Menlo"/>
              </a:rPr>
              <a:t> = floor(length(</a:t>
            </a:r>
            <a:r>
              <a:rPr lang="en-US" sz="1800" b="0" i="0" dirty="0" err="1">
                <a:effectLst/>
                <a:latin typeface="Menlo"/>
              </a:rPr>
              <a:t>active_data_sensor</a:t>
            </a:r>
            <a:r>
              <a:rPr lang="en-US" sz="1800" b="0" i="0" dirty="0">
                <a:effectLst/>
                <a:latin typeface="Menlo"/>
              </a:rPr>
              <a:t>) / </a:t>
            </a:r>
            <a:r>
              <a:rPr lang="en-US" sz="1800" b="0" i="0" dirty="0" err="1">
                <a:effectLst/>
                <a:latin typeface="Menlo"/>
              </a:rPr>
              <a:t>binSamples</a:t>
            </a:r>
            <a:r>
              <a:rPr lang="en-US" sz="1800" b="0" i="0" dirty="0">
                <a:effectLst/>
                <a:latin typeface="Menlo"/>
              </a:rPr>
              <a:t>);</a:t>
            </a:r>
          </a:p>
          <a:p>
            <a:r>
              <a:rPr lang="en-US" sz="1800" b="0" i="0" dirty="0">
                <a:solidFill>
                  <a:srgbClr val="008013"/>
                </a:solidFill>
                <a:effectLst/>
                <a:latin typeface="Menlo"/>
              </a:rPr>
              <a:t>% Initialize the feature arrays for each sensor based on the number of bins</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ZC{</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effectLst/>
                <a:latin typeface="Menlo"/>
              </a:rPr>
              <a:t>WL{</a:t>
            </a:r>
            <a:r>
              <a:rPr lang="en-US" sz="1800" b="0" i="0" dirty="0" err="1">
                <a:effectLst/>
                <a:latin typeface="Menlo"/>
              </a:rPr>
              <a:t>sensor_idx</a:t>
            </a:r>
            <a:r>
              <a:rPr lang="en-US" sz="1800" b="0" i="0" dirty="0">
                <a:effectLst/>
                <a:latin typeface="Menlo"/>
              </a:rPr>
              <a:t>} = zeros(1, </a:t>
            </a:r>
            <a:r>
              <a:rPr lang="en-US" sz="1800" b="0" i="0" dirty="0" err="1">
                <a:effectLst/>
                <a:latin typeface="Menlo"/>
              </a:rPr>
              <a:t>numBins</a:t>
            </a:r>
            <a:r>
              <a:rPr lang="en-US" sz="1800" b="0" i="0" dirty="0">
                <a:effectLst/>
                <a:latin typeface="Menlo"/>
              </a:rPr>
              <a:t>);</a:t>
            </a:r>
          </a:p>
          <a:p>
            <a:r>
              <a:rPr lang="en-US" sz="1800" b="0" i="0" dirty="0">
                <a:solidFill>
                  <a:srgbClr val="0E00FF"/>
                </a:solidFill>
                <a:effectLst/>
                <a:latin typeface="Menlo"/>
              </a:rPr>
              <a:t>for </a:t>
            </a:r>
            <a:r>
              <a:rPr lang="en-US" sz="1800" b="0" i="0" dirty="0">
                <a:effectLst/>
                <a:latin typeface="Menlo"/>
              </a:rPr>
              <a:t>bin = 1:numBins</a:t>
            </a:r>
          </a:p>
          <a:p>
            <a:r>
              <a:rPr lang="en-US" sz="1800" b="0" i="0" dirty="0" err="1">
                <a:effectLst/>
                <a:latin typeface="Menlo"/>
              </a:rPr>
              <a:t>startIdx</a:t>
            </a:r>
            <a:r>
              <a:rPr lang="en-US" sz="1800" b="0" i="0" dirty="0">
                <a:effectLst/>
                <a:latin typeface="Menlo"/>
              </a:rPr>
              <a:t> = (bin - 1) * </a:t>
            </a:r>
            <a:r>
              <a:rPr lang="en-US" sz="1800" b="0" i="0" dirty="0" err="1">
                <a:effectLst/>
                <a:latin typeface="Menlo"/>
              </a:rPr>
              <a:t>binSamples</a:t>
            </a:r>
            <a:r>
              <a:rPr lang="en-US" sz="1800" b="0" i="0" dirty="0">
                <a:effectLst/>
                <a:latin typeface="Menlo"/>
              </a:rPr>
              <a:t> + 1;</a:t>
            </a:r>
          </a:p>
          <a:p>
            <a:r>
              <a:rPr lang="en-US" sz="1800" b="0" i="0" dirty="0" err="1">
                <a:effectLst/>
                <a:latin typeface="Menlo"/>
              </a:rPr>
              <a:t>endIdx</a:t>
            </a:r>
            <a:r>
              <a:rPr lang="en-US" sz="1800" b="0" i="0" dirty="0">
                <a:effectLst/>
                <a:latin typeface="Menlo"/>
              </a:rPr>
              <a:t> = bin * </a:t>
            </a:r>
            <a:r>
              <a:rPr lang="en-US" sz="1800" b="0" i="0" dirty="0" err="1">
                <a:effectLst/>
                <a:latin typeface="Menlo"/>
              </a:rPr>
              <a:t>binSamples</a:t>
            </a:r>
            <a:r>
              <a:rPr lang="en-US" sz="1800" b="0" i="0" dirty="0">
                <a:effectLst/>
                <a:latin typeface="Menlo"/>
              </a:rPr>
              <a:t>;</a:t>
            </a:r>
          </a:p>
          <a:p>
            <a:r>
              <a:rPr lang="en-US" sz="1800" b="0" i="0" dirty="0" err="1">
                <a:effectLst/>
                <a:latin typeface="Menlo"/>
              </a:rPr>
              <a:t>binData</a:t>
            </a:r>
            <a:r>
              <a:rPr lang="en-US" sz="1800" b="0" i="0" dirty="0">
                <a:effectLst/>
                <a:latin typeface="Menlo"/>
              </a:rPr>
              <a:t> = </a:t>
            </a:r>
            <a:r>
              <a:rPr lang="en-US" sz="1800" b="0" i="0" dirty="0" err="1">
                <a:effectLst/>
                <a:latin typeface="Menlo"/>
              </a:rPr>
              <a:t>active_data_sensor</a:t>
            </a:r>
            <a:r>
              <a:rPr lang="en-US" sz="1800" b="0" i="0" dirty="0">
                <a:effectLst/>
                <a:latin typeface="Menlo"/>
              </a:rPr>
              <a:t>(</a:t>
            </a:r>
            <a:r>
              <a:rPr lang="en-US" sz="1800" b="0" i="0" dirty="0" err="1">
                <a:effectLst/>
                <a:latin typeface="Menlo"/>
              </a:rPr>
              <a:t>startIdx:endIdx</a:t>
            </a:r>
            <a:r>
              <a:rPr lang="en-US" sz="1800" b="0" i="0" dirty="0">
                <a:effectLst/>
                <a:latin typeface="Menlo"/>
              </a:rPr>
              <a:t>);</a:t>
            </a:r>
          </a:p>
          <a:p>
            <a:r>
              <a:rPr lang="en-US" sz="1800" b="0" i="0" dirty="0">
                <a:solidFill>
                  <a:srgbClr val="008013"/>
                </a:solidFill>
                <a:effectLst/>
                <a:latin typeface="Menlo"/>
              </a:rPr>
              <a:t>% Calculate features for each bin</a:t>
            </a:r>
            <a:endParaRPr lang="en-US" sz="1800" b="0" i="0" dirty="0">
              <a:effectLst/>
              <a:latin typeface="Menlo"/>
            </a:endParaRPr>
          </a:p>
          <a:p>
            <a:r>
              <a:rPr lang="en-US" sz="1800" b="0" i="0" dirty="0">
                <a:effectLst/>
                <a:latin typeface="Menlo"/>
              </a:rPr>
              <a:t>MAV{</a:t>
            </a:r>
            <a:r>
              <a:rPr lang="en-US" sz="1800" b="0" i="0" dirty="0" err="1">
                <a:effectLst/>
                <a:latin typeface="Menlo"/>
              </a:rPr>
              <a:t>sensor_idx</a:t>
            </a:r>
            <a:r>
              <a:rPr lang="en-US" sz="1800" b="0" i="0" dirty="0">
                <a:effectLst/>
                <a:latin typeface="Menlo"/>
              </a:rPr>
              <a:t>}(bin) = mean(abs(</a:t>
            </a:r>
            <a:r>
              <a:rPr lang="en-US" sz="1800" b="0" i="0" dirty="0" err="1">
                <a:effectLst/>
                <a:latin typeface="Menlo"/>
              </a:rPr>
              <a:t>binData</a:t>
            </a:r>
            <a:r>
              <a:rPr lang="en-US" sz="1800" b="0" i="0" dirty="0">
                <a:effectLst/>
                <a:latin typeface="Menlo"/>
              </a:rPr>
              <a:t>));</a:t>
            </a:r>
          </a:p>
          <a:p>
            <a:r>
              <a:rPr lang="en-US" sz="1800" b="0" i="0" dirty="0">
                <a:effectLst/>
                <a:latin typeface="Menlo"/>
              </a:rPr>
              <a:t>SSC{</a:t>
            </a:r>
            <a:r>
              <a:rPr lang="en-US" sz="1800" b="0" i="0" dirty="0" err="1">
                <a:effectLst/>
                <a:latin typeface="Menlo"/>
              </a:rPr>
              <a:t>sensor_idx</a:t>
            </a:r>
            <a:r>
              <a:rPr lang="en-US" sz="1800" b="0" i="0" dirty="0">
                <a:effectLst/>
                <a:latin typeface="Menlo"/>
              </a:rPr>
              <a:t>}(bin) = sum(diff(sign(diff(</a:t>
            </a:r>
            <a:r>
              <a:rPr lang="en-US" sz="1800" b="0" i="0" dirty="0" err="1">
                <a:effectLst/>
                <a:latin typeface="Menlo"/>
              </a:rPr>
              <a:t>binData</a:t>
            </a:r>
            <a:r>
              <a:rPr lang="en-US" sz="1800" b="0" i="0" dirty="0">
                <a:effectLst/>
                <a:latin typeface="Menlo"/>
              </a:rPr>
              <a:t>)))~=0);</a:t>
            </a:r>
          </a:p>
          <a:p>
            <a:r>
              <a:rPr lang="en-US" sz="1800" b="0" i="0" dirty="0">
                <a:effectLst/>
                <a:latin typeface="Menlo"/>
              </a:rPr>
              <a:t>ZC{</a:t>
            </a:r>
            <a:r>
              <a:rPr lang="en-US" sz="1800" b="0" i="0" dirty="0" err="1">
                <a:effectLst/>
                <a:latin typeface="Menlo"/>
              </a:rPr>
              <a:t>sensor_idx</a:t>
            </a:r>
            <a:r>
              <a:rPr lang="en-US" sz="1800" b="0" i="0" dirty="0">
                <a:effectLst/>
                <a:latin typeface="Menlo"/>
              </a:rPr>
              <a:t>}(bin) = sum(diff(sign(</a:t>
            </a:r>
            <a:r>
              <a:rPr lang="en-US" sz="1800" b="0" i="0" dirty="0" err="1">
                <a:effectLst/>
                <a:latin typeface="Menlo"/>
              </a:rPr>
              <a:t>binData</a:t>
            </a:r>
            <a:r>
              <a:rPr lang="en-US" sz="1800" b="0" i="0" dirty="0">
                <a:effectLst/>
                <a:latin typeface="Menlo"/>
              </a:rPr>
              <a:t>))~=0);</a:t>
            </a:r>
          </a:p>
          <a:p>
            <a:r>
              <a:rPr lang="en-US" sz="1800" b="0" i="0" dirty="0">
                <a:effectLst/>
                <a:latin typeface="Menlo"/>
              </a:rPr>
              <a:t>WL{</a:t>
            </a:r>
            <a:r>
              <a:rPr lang="en-US" sz="1800" b="0" i="0" dirty="0" err="1">
                <a:effectLst/>
                <a:latin typeface="Menlo"/>
              </a:rPr>
              <a:t>sensor_idx</a:t>
            </a:r>
            <a:r>
              <a:rPr lang="en-US" sz="1800" b="0" i="0" dirty="0">
                <a:effectLst/>
                <a:latin typeface="Menlo"/>
              </a:rPr>
              <a:t>}(bin) = sum(abs(diff(</a:t>
            </a:r>
            <a:r>
              <a:rPr lang="en-US" sz="1800" b="0" i="0" dirty="0" err="1">
                <a:effectLst/>
                <a:latin typeface="Menlo"/>
              </a:rPr>
              <a:t>binData</a:t>
            </a:r>
            <a:r>
              <a:rPr lang="en-US" sz="1800" b="0" i="0" dirty="0">
                <a:effectLst/>
                <a:latin typeface="Menlo"/>
              </a:rPr>
              <a:t>)));</a:t>
            </a:r>
          </a:p>
          <a:p>
            <a:r>
              <a:rPr lang="en-US" sz="1800" b="0" i="0" dirty="0">
                <a:solidFill>
                  <a:srgbClr val="0E00FF"/>
                </a:solidFill>
                <a:effectLst/>
                <a:latin typeface="Menlo"/>
              </a:rPr>
              <a:t>end</a:t>
            </a:r>
            <a:endParaRPr lang="en-US" sz="1800" b="0" i="0" dirty="0">
              <a:effectLst/>
              <a:latin typeface="Menlo"/>
            </a:endParaRPr>
          </a:p>
          <a:p>
            <a:r>
              <a:rPr lang="en-US" sz="1800" b="0" i="0" dirty="0">
                <a:solidFill>
                  <a:srgbClr val="0E00FF"/>
                </a:solidFill>
                <a:effectLst/>
                <a:latin typeface="Menlo"/>
              </a:rPr>
              <a:t>end</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Calculate </a:t>
            </a:r>
            <a:r>
              <a:rPr lang="en-US" sz="1800" b="0" i="0" dirty="0" err="1">
                <a:solidFill>
                  <a:srgbClr val="008013"/>
                </a:solidFill>
                <a:effectLst/>
                <a:latin typeface="Menlo"/>
              </a:rPr>
              <a:t>feature_time</a:t>
            </a:r>
            <a:r>
              <a:rPr lang="en-US" sz="1800" b="0" i="0" dirty="0">
                <a:solidFill>
                  <a:srgbClr val="008013"/>
                </a:solidFill>
                <a:effectLst/>
                <a:latin typeface="Menlo"/>
              </a:rPr>
              <a:t> based on the actual number of bins calculated</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 </a:t>
            </a:r>
            <a:r>
              <a:rPr lang="en-US" sz="1800" b="0" i="0" dirty="0">
                <a:solidFill>
                  <a:srgbClr val="008013"/>
                </a:solidFill>
                <a:effectLst/>
                <a:latin typeface="Menlo"/>
              </a:rPr>
              <a:t>% Center time in each bin</a:t>
            </a:r>
            <a:endParaRPr lang="en-US" sz="1800" b="0" i="0" dirty="0">
              <a:effectLst/>
              <a:latin typeface="Menlo"/>
            </a:endParaRP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 test for single feature (MAV)</a:t>
            </a:r>
            <a:endParaRPr lang="en-US" sz="1800" b="0" i="0" dirty="0">
              <a:effectLst/>
              <a:latin typeface="Menlo"/>
            </a:endParaRPr>
          </a:p>
          <a:p>
            <a:r>
              <a:rPr lang="en-US" sz="1800" b="0" i="0" dirty="0" err="1">
                <a:effectLst/>
                <a:latin typeface="Menlo"/>
              </a:rPr>
              <a:t>numBins</a:t>
            </a:r>
            <a:r>
              <a:rPr lang="en-US" sz="1800" b="0" i="0" dirty="0">
                <a:effectLst/>
                <a:latin typeface="Menlo"/>
              </a:rPr>
              <a:t> = min([length(MAV{1}), length(MAV{2})]); </a:t>
            </a:r>
            <a:r>
              <a:rPr lang="en-US" sz="1800" b="0" i="0" dirty="0">
                <a:solidFill>
                  <a:srgbClr val="008013"/>
                </a:solidFill>
                <a:effectLst/>
                <a:latin typeface="Menlo"/>
              </a:rPr>
              <a:t>% Use the smaller number of bins if different</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Trim the feature vectors if necessary</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Debugging prints</a:t>
            </a:r>
            <a:endParaRPr lang="en-US" sz="1800" b="0" i="0" dirty="0">
              <a:effectLst/>
              <a:latin typeface="Menlo"/>
            </a:endParaRP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a:t>
            </a:r>
            <a:r>
              <a:rPr lang="en-US" sz="1800" b="0" i="0" dirty="0" err="1">
                <a:solidFill>
                  <a:srgbClr val="A709F5"/>
                </a:solidFill>
                <a:effectLst/>
                <a:latin typeface="Menlo"/>
              </a:rPr>
              <a:t>feature_time</a:t>
            </a:r>
            <a:r>
              <a:rPr lang="en-US" sz="1800" b="0" i="0" dirty="0">
                <a:solidFill>
                  <a:srgbClr val="A709F5"/>
                </a:solidFill>
                <a:effectLst/>
                <a:latin typeface="Menlo"/>
              </a:rPr>
              <a:t>: '</a:t>
            </a:r>
            <a:r>
              <a:rPr lang="en-US" sz="1800" b="0" i="0" dirty="0">
                <a:effectLst/>
                <a:latin typeface="Menlo"/>
              </a:rPr>
              <a:t>, num2str(length(</a:t>
            </a:r>
            <a:r>
              <a:rPr lang="en-US" sz="1800" b="0" i="0" dirty="0" err="1">
                <a:effectLst/>
                <a:latin typeface="Menlo"/>
              </a:rPr>
              <a:t>feature_time</a:t>
            </a:r>
            <a:r>
              <a:rPr lang="en-US" sz="1800" b="0" i="0" dirty="0">
                <a:effectLst/>
                <a:latin typeface="Menlo"/>
              </a:rPr>
              <a:t>))]);</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MAV{1}: '</a:t>
            </a:r>
            <a:r>
              <a:rPr lang="en-US" sz="1800" b="0" i="0" dirty="0">
                <a:effectLst/>
                <a:latin typeface="Menlo"/>
              </a:rPr>
              <a:t>, num2str(length(MAV{1}))]);</a:t>
            </a:r>
          </a:p>
          <a:p>
            <a:r>
              <a:rPr lang="en-US" sz="1800" b="0" i="0" dirty="0" err="1">
                <a:effectLst/>
                <a:latin typeface="Menlo"/>
              </a:rPr>
              <a:t>disp</a:t>
            </a:r>
            <a:r>
              <a:rPr lang="en-US" sz="1800" b="0" i="0" dirty="0">
                <a:effectLst/>
                <a:latin typeface="Menlo"/>
              </a:rPr>
              <a:t>([</a:t>
            </a:r>
            <a:r>
              <a:rPr lang="en-US" sz="1800" b="0" i="0" dirty="0">
                <a:solidFill>
                  <a:srgbClr val="A709F5"/>
                </a:solidFill>
                <a:effectLst/>
                <a:latin typeface="Menlo"/>
              </a:rPr>
              <a:t>'Length of MAV{2}: '</a:t>
            </a:r>
            <a:r>
              <a:rPr lang="en-US" sz="1800" b="0" i="0" dirty="0">
                <a:effectLst/>
                <a:latin typeface="Menlo"/>
              </a:rPr>
              <a:t>, num2str(length(MAV{2}))]);</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Now plot the features with the corrected lengths</a:t>
            </a:r>
            <a:endParaRPr lang="en-US" sz="1800" b="0" i="0" dirty="0">
              <a:effectLst/>
              <a:latin typeface="Menlo"/>
            </a:endParaRPr>
          </a:p>
          <a:p>
            <a:r>
              <a:rPr lang="en-US" sz="1800" b="0" i="0" dirty="0">
                <a:effectLst/>
                <a:latin typeface="Menlo"/>
              </a:rPr>
              <a:t>figure;</a:t>
            </a:r>
          </a:p>
          <a:p>
            <a:r>
              <a:rPr lang="en-US" sz="1800" b="0" i="0" dirty="0">
                <a:effectLst/>
                <a:latin typeface="Menlo"/>
              </a:rPr>
              <a:t>title(</a:t>
            </a:r>
            <a:r>
              <a:rPr lang="en-US" sz="1800" b="0" i="0" dirty="0">
                <a:solidFill>
                  <a:srgbClr val="A709F5"/>
                </a:solidFill>
                <a:effectLst/>
                <a:latin typeface="Menlo"/>
              </a:rPr>
              <a:t>'Feature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 for Sensor 1 and Sensor 2</a:t>
            </a:r>
            <a:endParaRPr lang="en-US" sz="1800" b="0" i="0" dirty="0">
              <a:effectLst/>
              <a:latin typeface="Menlo"/>
            </a:endParaRP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r>
              <a:rPr lang="en-US" sz="1800" b="0" i="0" dirty="0">
                <a:solidFill>
                  <a:srgbClr val="A709F5"/>
                </a:solidFill>
                <a:effectLst/>
                <a:latin typeface="Menlo"/>
              </a:rPr>
              <a:t>'Sensor 1'</a:t>
            </a:r>
            <a:r>
              <a:rPr lang="en-US" sz="1800" b="0" i="0" dirty="0">
                <a:effectLst/>
                <a:latin typeface="Menlo"/>
              </a:rPr>
              <a:t>, </a:t>
            </a:r>
            <a:r>
              <a:rPr lang="en-US" sz="1800" b="0" i="0" dirty="0">
                <a:solidFill>
                  <a:srgbClr val="A709F5"/>
                </a:solidFill>
                <a:effectLst/>
                <a:latin typeface="Menlo"/>
              </a:rPr>
              <a:t>'Sensor 2'</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Verify the number of bins and adjust </a:t>
            </a:r>
            <a:r>
              <a:rPr lang="en-US" sz="1800" b="0" i="0" dirty="0" err="1">
                <a:solidFill>
                  <a:srgbClr val="008013"/>
                </a:solidFill>
                <a:effectLst/>
                <a:latin typeface="Menlo"/>
              </a:rPr>
              <a:t>feature_time</a:t>
            </a:r>
            <a:r>
              <a:rPr lang="en-US" sz="1800" b="0" i="0" dirty="0">
                <a:solidFill>
                  <a:srgbClr val="008013"/>
                </a:solidFill>
                <a:effectLst/>
                <a:latin typeface="Menlo"/>
              </a:rPr>
              <a:t> accordingly for all features</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Determine the smallest number of bins across all sensors and features</a:t>
            </a:r>
            <a:endParaRPr lang="en-US" sz="1800" b="0" i="0" dirty="0">
              <a:effectLst/>
              <a:latin typeface="Menlo"/>
            </a:endParaRPr>
          </a:p>
          <a:p>
            <a:r>
              <a:rPr lang="en-US" sz="1800" b="0" i="0" dirty="0" err="1">
                <a:effectLst/>
                <a:latin typeface="Menlo"/>
              </a:rPr>
              <a:t>numBins</a:t>
            </a:r>
            <a:r>
              <a:rPr lang="en-US" sz="1800" b="0" i="0" dirty="0">
                <a:effectLst/>
                <a:latin typeface="Menlo"/>
              </a:rPr>
              <a:t> = min([</a:t>
            </a:r>
          </a:p>
          <a:p>
            <a:r>
              <a:rPr lang="en-US" sz="1800" b="0" i="0" dirty="0">
                <a:effectLst/>
                <a:latin typeface="Menlo"/>
              </a:rPr>
              <a:t>length(MAV{1}), length(MAV{2}),</a:t>
            </a:r>
          </a:p>
          <a:p>
            <a:r>
              <a:rPr lang="en-US" sz="1800" b="0" i="0" dirty="0">
                <a:effectLst/>
                <a:latin typeface="Menlo"/>
              </a:rPr>
              <a:t>length(SSC{1}), length(SSC{2}),</a:t>
            </a:r>
          </a:p>
          <a:p>
            <a:r>
              <a:rPr lang="en-US" sz="1800" b="0" i="0" dirty="0">
                <a:effectLst/>
                <a:latin typeface="Menlo"/>
              </a:rPr>
              <a:t>length(ZC{1}), length(ZC{2}),</a:t>
            </a:r>
          </a:p>
          <a:p>
            <a:r>
              <a:rPr lang="en-US" sz="1800" b="0" i="0" dirty="0">
                <a:effectLst/>
                <a:latin typeface="Menlo"/>
              </a:rPr>
              <a:t>length(WL{1}), length(WL{2})</a:t>
            </a:r>
          </a:p>
          <a:p>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feature vectors to have the same number of elements</a:t>
            </a:r>
            <a:endParaRPr lang="en-US" sz="1800" b="0" i="0" dirty="0">
              <a:effectLst/>
              <a:latin typeface="Menlo"/>
            </a:endParaRPr>
          </a:p>
          <a:p>
            <a:r>
              <a:rPr lang="en-US" sz="1800" b="0" i="0" dirty="0">
                <a:effectLst/>
                <a:latin typeface="Menlo"/>
              </a:rPr>
              <a:t>MAV{1} = MAV{1}(1:numBins);</a:t>
            </a:r>
          </a:p>
          <a:p>
            <a:r>
              <a:rPr lang="en-US" sz="1800" b="0" i="0" dirty="0">
                <a:effectLst/>
                <a:latin typeface="Menlo"/>
              </a:rPr>
              <a:t>MAV{2} = MAV{2}(1:numBins);</a:t>
            </a:r>
          </a:p>
          <a:p>
            <a:r>
              <a:rPr lang="en-US" sz="1800" b="0" i="0" dirty="0">
                <a:effectLst/>
                <a:latin typeface="Menlo"/>
              </a:rPr>
              <a:t>SSC{1} = SSC{1}(1:numBins);</a:t>
            </a:r>
          </a:p>
          <a:p>
            <a:r>
              <a:rPr lang="en-US" sz="1800" b="0" i="0" dirty="0">
                <a:effectLst/>
                <a:latin typeface="Menlo"/>
              </a:rPr>
              <a:t>SSC{2} = SSC{2}(1:numBins);</a:t>
            </a:r>
          </a:p>
          <a:p>
            <a:r>
              <a:rPr lang="en-US" sz="1800" b="0" i="0" dirty="0">
                <a:effectLst/>
                <a:latin typeface="Menlo"/>
              </a:rPr>
              <a:t>ZC{1} = ZC{1}(1:numBins);</a:t>
            </a:r>
          </a:p>
          <a:p>
            <a:r>
              <a:rPr lang="en-US" sz="1800" b="0" i="0" dirty="0">
                <a:effectLst/>
                <a:latin typeface="Menlo"/>
              </a:rPr>
              <a:t>ZC{2} = ZC{2}(1:numBins);</a:t>
            </a:r>
          </a:p>
          <a:p>
            <a:r>
              <a:rPr lang="en-US" sz="1800" b="0" i="0" dirty="0">
                <a:effectLst/>
                <a:latin typeface="Menlo"/>
              </a:rPr>
              <a:t>WL{1} = WL{1}(1:numBins);</a:t>
            </a:r>
          </a:p>
          <a:p>
            <a:r>
              <a:rPr lang="en-US" sz="1800" b="0" i="0" dirty="0">
                <a:effectLst/>
                <a:latin typeface="Menlo"/>
              </a:rPr>
              <a:t>WL{2} = WL{2}(1:numBins);</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Adjust </a:t>
            </a:r>
            <a:r>
              <a:rPr lang="en-US" sz="1800" b="0" i="0" dirty="0" err="1">
                <a:solidFill>
                  <a:srgbClr val="008013"/>
                </a:solidFill>
                <a:effectLst/>
                <a:latin typeface="Menlo"/>
              </a:rPr>
              <a:t>feature_time</a:t>
            </a:r>
            <a:endParaRPr lang="en-US" sz="1800" b="0" i="0" dirty="0">
              <a:effectLst/>
              <a:latin typeface="Menlo"/>
            </a:endParaRPr>
          </a:p>
          <a:p>
            <a:r>
              <a:rPr lang="en-US" sz="1800" b="0" i="0" dirty="0" err="1">
                <a:effectLst/>
                <a:latin typeface="Menlo"/>
              </a:rPr>
              <a:t>feature_time</a:t>
            </a:r>
            <a:r>
              <a:rPr lang="en-US" sz="1800" b="0" i="0" dirty="0">
                <a:effectLst/>
                <a:latin typeface="Menlo"/>
              </a:rPr>
              <a:t> = ((1:numBins) - 0.5) * </a:t>
            </a:r>
            <a:r>
              <a:rPr lang="en-US" sz="1800" b="0" i="0" dirty="0" err="1">
                <a:effectLst/>
                <a:latin typeface="Menlo"/>
              </a:rPr>
              <a:t>binSize</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extracted features</a:t>
            </a:r>
            <a:r>
              <a:rPr lang="en-US" sz="1800" dirty="0">
                <a:solidFill>
                  <a:srgbClr val="008013"/>
                </a:solidFill>
                <a:latin typeface="Menlo"/>
              </a:rPr>
              <a:t> </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effectLst/>
                <a:latin typeface="Menlo"/>
              </a:rPr>
              <a:t>figure;</a:t>
            </a:r>
          </a:p>
          <a:p>
            <a:r>
              <a:rPr lang="en-US" sz="1800" b="0" i="0" dirty="0">
                <a:effectLst/>
                <a:latin typeface="Menlo"/>
              </a:rPr>
              <a:t>t = </a:t>
            </a:r>
            <a:r>
              <a:rPr lang="en-US" sz="1800" b="0" i="0" dirty="0" err="1">
                <a:effectLst/>
                <a:latin typeface="Menlo"/>
              </a:rPr>
              <a:t>tiledlayout</a:t>
            </a:r>
            <a:r>
              <a:rPr lang="en-US" sz="1800" b="0" i="0" dirty="0">
                <a:effectLst/>
                <a:latin typeface="Menlo"/>
              </a:rPr>
              <a:t>(4,1);</a:t>
            </a:r>
          </a:p>
          <a:p>
            <a:r>
              <a:rPr lang="en-US" sz="1800" b="0" i="0" dirty="0">
                <a:effectLst/>
                <a:latin typeface="Menlo"/>
              </a:rPr>
              <a:t>title(</a:t>
            </a:r>
            <a:r>
              <a:rPr lang="en-US" sz="1800" b="0" i="0" dirty="0" err="1">
                <a:effectLst/>
                <a:latin typeface="Menlo"/>
              </a:rPr>
              <a:t>t,</a:t>
            </a:r>
            <a:r>
              <a:rPr lang="en-US" sz="1800" b="0" i="0" dirty="0" err="1">
                <a:solidFill>
                  <a:srgbClr val="A709F5"/>
                </a:solidFill>
                <a:effectLst/>
                <a:latin typeface="Menlo"/>
              </a:rPr>
              <a:t>'Feature</a:t>
            </a:r>
            <a:r>
              <a:rPr lang="en-US" sz="1800" b="0" i="0" dirty="0">
                <a:solidFill>
                  <a:srgbClr val="A709F5"/>
                </a:solidFill>
                <a:effectLst/>
                <a:latin typeface="Menlo"/>
              </a:rPr>
              <a:t> Extraction for </a:t>
            </a:r>
            <a:r>
              <a:rPr lang="en-US" sz="1800" b="0" i="0" dirty="0" err="1">
                <a:solidFill>
                  <a:srgbClr val="A709F5"/>
                </a:solidFill>
                <a:effectLst/>
                <a:latin typeface="Menlo"/>
              </a:rPr>
              <a:t>HO_train</a:t>
            </a:r>
            <a:r>
              <a:rPr lang="en-US" sz="1800" b="0" i="0" dirty="0">
                <a:solidFill>
                  <a:srgbClr val="A709F5"/>
                </a:solidFill>
                <a:effectLst/>
                <a:latin typeface="Menlo"/>
              </a:rPr>
              <a:t>'</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Mean Absolute Value</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MAV'</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MAV{2},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MAV'</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'Mean Absolute Value (MAV)'</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'MAV'</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Slope Sign Changes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SSC'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SSC{2},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SSC'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'Slope Sign Changes (SSC)'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'SSC'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Zero Crossings</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ZC'</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ZC{2},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ZC'</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'Zero Crossings (ZC)'</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'ZC'</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br>
              <a:rPr lang="en-US" sz="1800" b="0" i="0" dirty="0">
                <a:effectLst/>
                <a:latin typeface="Menlo"/>
              </a:rPr>
            </a:br>
            <a:endParaRPr lang="en-US" sz="1800" b="0" i="0" dirty="0">
              <a:effectLst/>
              <a:latin typeface="Menlo"/>
            </a:endParaRPr>
          </a:p>
          <a:p>
            <a:r>
              <a:rPr lang="en-US" sz="1800" b="0" i="0" dirty="0">
                <a:solidFill>
                  <a:srgbClr val="008013"/>
                </a:solidFill>
                <a:effectLst/>
                <a:latin typeface="Menlo"/>
              </a:rPr>
              <a:t>% Plot Waveform Length</a:t>
            </a:r>
            <a:endParaRPr lang="en-US" sz="1800" b="0" i="0" dirty="0">
              <a:effectLst/>
              <a:latin typeface="Menlo"/>
            </a:endParaRPr>
          </a:p>
          <a:p>
            <a:r>
              <a:rPr lang="en-US" sz="1800" b="0" i="0" dirty="0" err="1">
                <a:effectLst/>
                <a:latin typeface="Menlo"/>
              </a:rPr>
              <a:t>nexttile</a:t>
            </a:r>
            <a:r>
              <a:rPr lang="en-US" sz="1800" b="0" i="0" dirty="0">
                <a:effectLst/>
                <a:latin typeface="Menlo"/>
              </a:rPr>
              <a:t>;</a:t>
            </a:r>
          </a:p>
          <a:p>
            <a:r>
              <a:rPr lang="en-US" sz="1800" b="0" i="0" dirty="0">
                <a:effectLst/>
                <a:latin typeface="Menlo"/>
              </a:rPr>
              <a:t>hold </a:t>
            </a:r>
            <a:r>
              <a:rPr lang="en-US" sz="1800" b="0" i="0" dirty="0">
                <a:solidFill>
                  <a:srgbClr val="A709F5"/>
                </a:solidFill>
                <a:effectLst/>
                <a:latin typeface="Menlo"/>
              </a:rPr>
              <a:t>on</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WL{1}, </a:t>
            </a:r>
            <a:r>
              <a:rPr lang="en-US" sz="1800" b="0" i="0" dirty="0">
                <a:solidFill>
                  <a:srgbClr val="A709F5"/>
                </a:solidFill>
                <a:effectLst/>
                <a:latin typeface="Menlo"/>
              </a:rPr>
              <a:t>'r'</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1 WL'</a:t>
            </a:r>
            <a:r>
              <a:rPr lang="en-US" sz="1800" b="0" i="0" dirty="0">
                <a:effectLst/>
                <a:latin typeface="Menlo"/>
              </a:rPr>
              <a:t>);</a:t>
            </a:r>
          </a:p>
          <a:p>
            <a:r>
              <a:rPr lang="en-US" sz="1800" b="0" i="0" dirty="0">
                <a:effectLst/>
                <a:latin typeface="Menlo"/>
              </a:rPr>
              <a:t>plot(</a:t>
            </a:r>
            <a:r>
              <a:rPr lang="en-US" sz="1800" b="0" i="0" dirty="0" err="1">
                <a:effectLst/>
                <a:latin typeface="Menlo"/>
              </a:rPr>
              <a:t>feature_time</a:t>
            </a:r>
            <a:r>
              <a:rPr lang="en-US" sz="1800" b="0" i="0" dirty="0">
                <a:effectLst/>
                <a:latin typeface="Menlo"/>
              </a:rPr>
              <a:t>, WL{2}, </a:t>
            </a:r>
            <a:r>
              <a:rPr lang="en-US" sz="1800" b="0" i="0" dirty="0">
                <a:solidFill>
                  <a:srgbClr val="A709F5"/>
                </a:solidFill>
                <a:effectLst/>
                <a:latin typeface="Menlo"/>
              </a:rPr>
              <a:t>'b'</a:t>
            </a:r>
            <a:r>
              <a:rPr lang="en-US" sz="1800" b="0" i="0" dirty="0">
                <a:effectLst/>
                <a:latin typeface="Menlo"/>
              </a:rPr>
              <a:t>, </a:t>
            </a:r>
            <a:r>
              <a:rPr lang="en-US" sz="1800" b="0" i="0" dirty="0">
                <a:solidFill>
                  <a:srgbClr val="A709F5"/>
                </a:solidFill>
                <a:effectLst/>
                <a:latin typeface="Menlo"/>
              </a:rPr>
              <a:t>'DisplayName'</a:t>
            </a:r>
            <a:r>
              <a:rPr lang="en-US" sz="1800" b="0" i="0" dirty="0">
                <a:effectLst/>
                <a:latin typeface="Menlo"/>
              </a:rPr>
              <a:t>, </a:t>
            </a:r>
            <a:r>
              <a:rPr lang="en-US" sz="1800" b="0" i="0" dirty="0">
                <a:solidFill>
                  <a:srgbClr val="A709F5"/>
                </a:solidFill>
                <a:effectLst/>
                <a:latin typeface="Menlo"/>
              </a:rPr>
              <a:t>'Sensor 2 WL'</a:t>
            </a:r>
            <a:r>
              <a:rPr lang="en-US" sz="1800" b="0" i="0" dirty="0">
                <a:effectLst/>
                <a:latin typeface="Menlo"/>
              </a:rPr>
              <a:t>);</a:t>
            </a:r>
          </a:p>
          <a:p>
            <a:r>
              <a:rPr lang="en-US" sz="1800" b="0" i="0" dirty="0">
                <a:effectLst/>
                <a:latin typeface="Menlo"/>
              </a:rPr>
              <a:t>title(</a:t>
            </a:r>
            <a:r>
              <a:rPr lang="en-US" sz="1800" b="0" i="0" dirty="0">
                <a:solidFill>
                  <a:srgbClr val="A709F5"/>
                </a:solidFill>
                <a:effectLst/>
                <a:latin typeface="Menlo"/>
              </a:rPr>
              <a:t>'Waveform Length (WL)'</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709F5"/>
                </a:solidFill>
                <a:effectLst/>
                <a:latin typeface="Menlo"/>
              </a:rPr>
              <a:t>'Time (s)'</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709F5"/>
                </a:solidFill>
                <a:effectLst/>
                <a:latin typeface="Menlo"/>
              </a:rPr>
              <a:t>'WL'</a:t>
            </a:r>
            <a:r>
              <a:rPr lang="en-US" sz="1800" b="0" i="0" dirty="0">
                <a:effectLst/>
                <a:latin typeface="Menlo"/>
              </a:rPr>
              <a:t>);</a:t>
            </a:r>
          </a:p>
          <a:p>
            <a:r>
              <a:rPr lang="en-US" sz="1800" b="0" i="0" dirty="0">
                <a:effectLst/>
                <a:latin typeface="Menlo"/>
              </a:rPr>
              <a:t>legend;</a:t>
            </a:r>
          </a:p>
          <a:p>
            <a:r>
              <a:rPr lang="en-US" sz="1800" b="0" i="0" dirty="0">
                <a:effectLst/>
                <a:latin typeface="Menlo"/>
              </a:rPr>
              <a:t>hold </a:t>
            </a:r>
            <a:r>
              <a:rPr lang="en-US" sz="1800" b="0" i="0" dirty="0">
                <a:solidFill>
                  <a:srgbClr val="A709F5"/>
                </a:solidFill>
                <a:effectLst/>
                <a:latin typeface="Menlo"/>
              </a:rPr>
              <a:t>off</a:t>
            </a:r>
            <a:r>
              <a:rPr lang="en-US" sz="1800" b="0" i="0" dirty="0">
                <a:effectLst/>
                <a:latin typeface="Menlo"/>
              </a:rPr>
              <a:t>;</a:t>
            </a:r>
          </a:p>
          <a:p>
            <a:pPr marL="0" marR="0" indent="0">
              <a:lnSpc>
                <a:spcPct val="107000"/>
              </a:lnSpc>
              <a:spcBef>
                <a:spcPts val="0"/>
              </a:spcBef>
              <a:spcAft>
                <a:spcPts val="0"/>
              </a:spcAft>
              <a:buFont typeface="Arial" panose="020B0604020202020204" pitchFamily="34" charset="0"/>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9F632-0407-4C0A-BE8F-CDAC807460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340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764D-9EB2-2EE0-83C9-6B84B110F5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CCCA4D-EB70-B496-AB58-33B9E111C6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CE741F-685C-6E59-5FE4-3229BA1228E0}"/>
              </a:ext>
            </a:extLst>
          </p:cNvPr>
          <p:cNvSpPr>
            <a:spLocks noGrp="1"/>
          </p:cNvSpPr>
          <p:nvPr>
            <p:ph type="dt" sz="half" idx="10"/>
          </p:nvPr>
        </p:nvSpPr>
        <p:spPr/>
        <p:txBody>
          <a:bodyPr/>
          <a:lstStyle/>
          <a:p>
            <a:fld id="{4EA050BF-52FE-4D30-A9C8-D9FBB6D24FCB}" type="datetimeFigureOut">
              <a:rPr lang="en-US" smtClean="0"/>
              <a:t>5/10/2024</a:t>
            </a:fld>
            <a:endParaRPr lang="en-US"/>
          </a:p>
        </p:txBody>
      </p:sp>
      <p:sp>
        <p:nvSpPr>
          <p:cNvPr id="5" name="Footer Placeholder 4">
            <a:extLst>
              <a:ext uri="{FF2B5EF4-FFF2-40B4-BE49-F238E27FC236}">
                <a16:creationId xmlns:a16="http://schemas.microsoft.com/office/drawing/2014/main" id="{CDACF3FB-A7E1-29AD-A0B8-0405955C1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7480B-D3AC-2683-692A-D0F63A7D5DD9}"/>
              </a:ext>
            </a:extLst>
          </p:cNvPr>
          <p:cNvSpPr>
            <a:spLocks noGrp="1"/>
          </p:cNvSpPr>
          <p:nvPr>
            <p:ph type="sldNum" sz="quarter" idx="12"/>
          </p:nvPr>
        </p:nvSpPr>
        <p:spPr/>
        <p:txBody>
          <a:bodyPr/>
          <a:lstStyle/>
          <a:p>
            <a:fld id="{13317DE5-3C28-475A-8657-587B0EFAC8FE}" type="slidenum">
              <a:rPr lang="en-US" smtClean="0"/>
              <a:t>‹#›</a:t>
            </a:fld>
            <a:endParaRPr lang="en-US"/>
          </a:p>
        </p:txBody>
      </p:sp>
    </p:spTree>
    <p:extLst>
      <p:ext uri="{BB962C8B-B14F-4D97-AF65-F5344CB8AC3E}">
        <p14:creationId xmlns:p14="http://schemas.microsoft.com/office/powerpoint/2010/main" val="3357136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A58A6-CB78-883D-0E2F-4F23A773E2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E6909E-5F8D-7375-571A-80F2E72A1A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C1544-2F27-79EB-441E-66214737D18B}"/>
              </a:ext>
            </a:extLst>
          </p:cNvPr>
          <p:cNvSpPr>
            <a:spLocks noGrp="1"/>
          </p:cNvSpPr>
          <p:nvPr>
            <p:ph type="dt" sz="half" idx="10"/>
          </p:nvPr>
        </p:nvSpPr>
        <p:spPr/>
        <p:txBody>
          <a:bodyPr/>
          <a:lstStyle/>
          <a:p>
            <a:fld id="{4EA050BF-52FE-4D30-A9C8-D9FBB6D24FCB}" type="datetimeFigureOut">
              <a:rPr lang="en-US" smtClean="0"/>
              <a:t>5/10/2024</a:t>
            </a:fld>
            <a:endParaRPr lang="en-US"/>
          </a:p>
        </p:txBody>
      </p:sp>
      <p:sp>
        <p:nvSpPr>
          <p:cNvPr id="5" name="Footer Placeholder 4">
            <a:extLst>
              <a:ext uri="{FF2B5EF4-FFF2-40B4-BE49-F238E27FC236}">
                <a16:creationId xmlns:a16="http://schemas.microsoft.com/office/drawing/2014/main" id="{E251B587-B711-B42E-792A-09EAE14CE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C9656-3DE5-6F83-4A1A-9C1DFB598AEF}"/>
              </a:ext>
            </a:extLst>
          </p:cNvPr>
          <p:cNvSpPr>
            <a:spLocks noGrp="1"/>
          </p:cNvSpPr>
          <p:nvPr>
            <p:ph type="sldNum" sz="quarter" idx="12"/>
          </p:nvPr>
        </p:nvSpPr>
        <p:spPr/>
        <p:txBody>
          <a:bodyPr/>
          <a:lstStyle/>
          <a:p>
            <a:fld id="{13317DE5-3C28-475A-8657-587B0EFAC8FE}" type="slidenum">
              <a:rPr lang="en-US" smtClean="0"/>
              <a:t>‹#›</a:t>
            </a:fld>
            <a:endParaRPr lang="en-US"/>
          </a:p>
        </p:txBody>
      </p:sp>
    </p:spTree>
    <p:extLst>
      <p:ext uri="{BB962C8B-B14F-4D97-AF65-F5344CB8AC3E}">
        <p14:creationId xmlns:p14="http://schemas.microsoft.com/office/powerpoint/2010/main" val="645107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2496E7-5B76-CEC3-D827-12A07386B5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103DC3-3835-FF2C-6AD8-64D79D1B55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B82B1-4AA5-BB29-2E6C-BE45B7B187D8}"/>
              </a:ext>
            </a:extLst>
          </p:cNvPr>
          <p:cNvSpPr>
            <a:spLocks noGrp="1"/>
          </p:cNvSpPr>
          <p:nvPr>
            <p:ph type="dt" sz="half" idx="10"/>
          </p:nvPr>
        </p:nvSpPr>
        <p:spPr/>
        <p:txBody>
          <a:bodyPr/>
          <a:lstStyle/>
          <a:p>
            <a:fld id="{4EA050BF-52FE-4D30-A9C8-D9FBB6D24FCB}" type="datetimeFigureOut">
              <a:rPr lang="en-US" smtClean="0"/>
              <a:t>5/10/2024</a:t>
            </a:fld>
            <a:endParaRPr lang="en-US"/>
          </a:p>
        </p:txBody>
      </p:sp>
      <p:sp>
        <p:nvSpPr>
          <p:cNvPr id="5" name="Footer Placeholder 4">
            <a:extLst>
              <a:ext uri="{FF2B5EF4-FFF2-40B4-BE49-F238E27FC236}">
                <a16:creationId xmlns:a16="http://schemas.microsoft.com/office/drawing/2014/main" id="{E5816308-76EE-CA3D-55B8-3E4C6BC21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2AB37-9F56-C077-BCA3-4DE2D603181F}"/>
              </a:ext>
            </a:extLst>
          </p:cNvPr>
          <p:cNvSpPr>
            <a:spLocks noGrp="1"/>
          </p:cNvSpPr>
          <p:nvPr>
            <p:ph type="sldNum" sz="quarter" idx="12"/>
          </p:nvPr>
        </p:nvSpPr>
        <p:spPr/>
        <p:txBody>
          <a:bodyPr/>
          <a:lstStyle/>
          <a:p>
            <a:fld id="{13317DE5-3C28-475A-8657-587B0EFAC8FE}" type="slidenum">
              <a:rPr lang="en-US" smtClean="0"/>
              <a:t>‹#›</a:t>
            </a:fld>
            <a:endParaRPr lang="en-US"/>
          </a:p>
        </p:txBody>
      </p:sp>
    </p:spTree>
    <p:extLst>
      <p:ext uri="{BB962C8B-B14F-4D97-AF65-F5344CB8AC3E}">
        <p14:creationId xmlns:p14="http://schemas.microsoft.com/office/powerpoint/2010/main" val="2465610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raphic Text no Header">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9AFDB238-CE84-D341-B157-1AA523A75A01}"/>
              </a:ext>
            </a:extLst>
          </p:cNvPr>
          <p:cNvSpPr>
            <a:spLocks noGrp="1"/>
          </p:cNvSpPr>
          <p:nvPr>
            <p:ph type="body" sz="quarter" idx="11" hasCustomPrompt="1"/>
          </p:nvPr>
        </p:nvSpPr>
        <p:spPr>
          <a:xfrm>
            <a:off x="6562966" y="2543238"/>
            <a:ext cx="4660900" cy="2560637"/>
          </a:xfrm>
          <a:prstGeom prst="rect">
            <a:avLst/>
          </a:prstGeom>
        </p:spPr>
        <p:txBody>
          <a:bodyPr/>
          <a:lstStyle>
            <a:lvl1pPr marL="285750" marR="0" indent="-285750" algn="l" defTabSz="914400" rtl="0" eaLnBrk="1" fontAlgn="auto" latinLnBrk="0" hangingPunct="1">
              <a:lnSpc>
                <a:spcPct val="100000"/>
              </a:lnSpc>
              <a:spcBef>
                <a:spcPts val="1000"/>
              </a:spcBef>
              <a:spcAft>
                <a:spcPts val="0"/>
              </a:spcAft>
              <a:buClr>
                <a:srgbClr val="CBB379"/>
              </a:buClr>
              <a:buSzPct val="110000"/>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10" name="Text Placeholder 21">
            <a:extLst>
              <a:ext uri="{FF2B5EF4-FFF2-40B4-BE49-F238E27FC236}">
                <a16:creationId xmlns:a16="http://schemas.microsoft.com/office/drawing/2014/main" id="{0EAD4234-EBED-FC4C-AC38-CEE9D5873544}"/>
              </a:ext>
            </a:extLst>
          </p:cNvPr>
          <p:cNvSpPr>
            <a:spLocks noGrp="1"/>
          </p:cNvSpPr>
          <p:nvPr>
            <p:ph type="body" sz="quarter" idx="12" hasCustomPrompt="1"/>
          </p:nvPr>
        </p:nvSpPr>
        <p:spPr>
          <a:xfrm>
            <a:off x="6562949" y="2100430"/>
            <a:ext cx="2700338" cy="330530"/>
          </a:xfrm>
          <a:prstGeom prst="rect">
            <a:avLst/>
          </a:prstGeom>
        </p:spPr>
        <p:txBody>
          <a:bodyPr/>
          <a:lstStyle>
            <a:lvl1pPr marL="0" indent="0">
              <a:buNone/>
              <a:defRPr sz="2000" b="1">
                <a:solidFill>
                  <a:schemeClr val="tx1"/>
                </a:solidFill>
              </a:defRPr>
            </a:lvl1pPr>
          </a:lstStyle>
          <a:p>
            <a:pPr lvl="0"/>
            <a:r>
              <a:rPr lang="en-US" dirty="0"/>
              <a:t>SUBHEADER TEXT</a:t>
            </a:r>
          </a:p>
        </p:txBody>
      </p:sp>
      <p:sp>
        <p:nvSpPr>
          <p:cNvPr id="16" name="Picture Placeholder 15">
            <a:extLst>
              <a:ext uri="{FF2B5EF4-FFF2-40B4-BE49-F238E27FC236}">
                <a16:creationId xmlns:a16="http://schemas.microsoft.com/office/drawing/2014/main" id="{E9F6BA08-429D-4C46-A161-74FD957782A6}"/>
              </a:ext>
            </a:extLst>
          </p:cNvPr>
          <p:cNvSpPr>
            <a:spLocks noGrp="1"/>
          </p:cNvSpPr>
          <p:nvPr>
            <p:ph type="pic" sz="quarter" idx="13" hasCustomPrompt="1"/>
          </p:nvPr>
        </p:nvSpPr>
        <p:spPr>
          <a:xfrm>
            <a:off x="1012825" y="1389063"/>
            <a:ext cx="5324475" cy="3998912"/>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471286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B44D4-095D-6553-3A6D-912CA00E3A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9597E4-5281-0EA8-15C6-AD99DDF356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EDA41-D3C4-CB6E-45B1-A3891037BD47}"/>
              </a:ext>
            </a:extLst>
          </p:cNvPr>
          <p:cNvSpPr>
            <a:spLocks noGrp="1"/>
          </p:cNvSpPr>
          <p:nvPr>
            <p:ph type="dt" sz="half" idx="10"/>
          </p:nvPr>
        </p:nvSpPr>
        <p:spPr/>
        <p:txBody>
          <a:bodyPr/>
          <a:lstStyle/>
          <a:p>
            <a:fld id="{4EA050BF-52FE-4D30-A9C8-D9FBB6D24FCB}" type="datetimeFigureOut">
              <a:rPr lang="en-US" smtClean="0"/>
              <a:t>5/10/2024</a:t>
            </a:fld>
            <a:endParaRPr lang="en-US"/>
          </a:p>
        </p:txBody>
      </p:sp>
      <p:sp>
        <p:nvSpPr>
          <p:cNvPr id="5" name="Footer Placeholder 4">
            <a:extLst>
              <a:ext uri="{FF2B5EF4-FFF2-40B4-BE49-F238E27FC236}">
                <a16:creationId xmlns:a16="http://schemas.microsoft.com/office/drawing/2014/main" id="{2B90A113-CCE9-3EE7-644B-640B88D11C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27E56-94C0-DCBC-A8DD-538FAD8B2BC6}"/>
              </a:ext>
            </a:extLst>
          </p:cNvPr>
          <p:cNvSpPr>
            <a:spLocks noGrp="1"/>
          </p:cNvSpPr>
          <p:nvPr>
            <p:ph type="sldNum" sz="quarter" idx="12"/>
          </p:nvPr>
        </p:nvSpPr>
        <p:spPr/>
        <p:txBody>
          <a:bodyPr/>
          <a:lstStyle/>
          <a:p>
            <a:fld id="{13317DE5-3C28-475A-8657-587B0EFAC8FE}" type="slidenum">
              <a:rPr lang="en-US" smtClean="0"/>
              <a:t>‹#›</a:t>
            </a:fld>
            <a:endParaRPr lang="en-US"/>
          </a:p>
        </p:txBody>
      </p:sp>
    </p:spTree>
    <p:extLst>
      <p:ext uri="{BB962C8B-B14F-4D97-AF65-F5344CB8AC3E}">
        <p14:creationId xmlns:p14="http://schemas.microsoft.com/office/powerpoint/2010/main" val="359656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0EA3-1F77-7938-E148-6D31CCED97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97FD5-17C5-30B7-2E89-50DEAB8FF7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911190-8F3B-8A6C-C4CD-13A2E2AD9BCB}"/>
              </a:ext>
            </a:extLst>
          </p:cNvPr>
          <p:cNvSpPr>
            <a:spLocks noGrp="1"/>
          </p:cNvSpPr>
          <p:nvPr>
            <p:ph type="dt" sz="half" idx="10"/>
          </p:nvPr>
        </p:nvSpPr>
        <p:spPr/>
        <p:txBody>
          <a:bodyPr/>
          <a:lstStyle/>
          <a:p>
            <a:fld id="{4EA050BF-52FE-4D30-A9C8-D9FBB6D24FCB}" type="datetimeFigureOut">
              <a:rPr lang="en-US" smtClean="0"/>
              <a:t>5/10/2024</a:t>
            </a:fld>
            <a:endParaRPr lang="en-US"/>
          </a:p>
        </p:txBody>
      </p:sp>
      <p:sp>
        <p:nvSpPr>
          <p:cNvPr id="5" name="Footer Placeholder 4">
            <a:extLst>
              <a:ext uri="{FF2B5EF4-FFF2-40B4-BE49-F238E27FC236}">
                <a16:creationId xmlns:a16="http://schemas.microsoft.com/office/drawing/2014/main" id="{6872B85C-8505-63DB-60A2-8A2424EF8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AF8F6A-7F17-BC49-3234-71E9B85EB6E9}"/>
              </a:ext>
            </a:extLst>
          </p:cNvPr>
          <p:cNvSpPr>
            <a:spLocks noGrp="1"/>
          </p:cNvSpPr>
          <p:nvPr>
            <p:ph type="sldNum" sz="quarter" idx="12"/>
          </p:nvPr>
        </p:nvSpPr>
        <p:spPr/>
        <p:txBody>
          <a:bodyPr/>
          <a:lstStyle/>
          <a:p>
            <a:fld id="{13317DE5-3C28-475A-8657-587B0EFAC8FE}" type="slidenum">
              <a:rPr lang="en-US" smtClean="0"/>
              <a:t>‹#›</a:t>
            </a:fld>
            <a:endParaRPr lang="en-US"/>
          </a:p>
        </p:txBody>
      </p:sp>
    </p:spTree>
    <p:extLst>
      <p:ext uri="{BB962C8B-B14F-4D97-AF65-F5344CB8AC3E}">
        <p14:creationId xmlns:p14="http://schemas.microsoft.com/office/powerpoint/2010/main" val="38421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009-1E54-A9D0-FECD-7C512ED78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DC0A7C-DE88-8863-D315-6F3E5BE22A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2413D6-6A93-9E36-424C-58EA47A5A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AFEE30-AC6A-0037-BC75-02103B921DD4}"/>
              </a:ext>
            </a:extLst>
          </p:cNvPr>
          <p:cNvSpPr>
            <a:spLocks noGrp="1"/>
          </p:cNvSpPr>
          <p:nvPr>
            <p:ph type="dt" sz="half" idx="10"/>
          </p:nvPr>
        </p:nvSpPr>
        <p:spPr/>
        <p:txBody>
          <a:bodyPr/>
          <a:lstStyle/>
          <a:p>
            <a:fld id="{4EA050BF-52FE-4D30-A9C8-D9FBB6D24FCB}" type="datetimeFigureOut">
              <a:rPr lang="en-US" smtClean="0"/>
              <a:t>5/10/2024</a:t>
            </a:fld>
            <a:endParaRPr lang="en-US"/>
          </a:p>
        </p:txBody>
      </p:sp>
      <p:sp>
        <p:nvSpPr>
          <p:cNvPr id="6" name="Footer Placeholder 5">
            <a:extLst>
              <a:ext uri="{FF2B5EF4-FFF2-40B4-BE49-F238E27FC236}">
                <a16:creationId xmlns:a16="http://schemas.microsoft.com/office/drawing/2014/main" id="{070C159F-821E-9D7C-6FE1-964253584E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6271FE-7DFF-1CE7-2BCE-F5E475454BD0}"/>
              </a:ext>
            </a:extLst>
          </p:cNvPr>
          <p:cNvSpPr>
            <a:spLocks noGrp="1"/>
          </p:cNvSpPr>
          <p:nvPr>
            <p:ph type="sldNum" sz="quarter" idx="12"/>
          </p:nvPr>
        </p:nvSpPr>
        <p:spPr/>
        <p:txBody>
          <a:bodyPr/>
          <a:lstStyle/>
          <a:p>
            <a:fld id="{13317DE5-3C28-475A-8657-587B0EFAC8FE}" type="slidenum">
              <a:rPr lang="en-US" smtClean="0"/>
              <a:t>‹#›</a:t>
            </a:fld>
            <a:endParaRPr lang="en-US"/>
          </a:p>
        </p:txBody>
      </p:sp>
    </p:spTree>
    <p:extLst>
      <p:ext uri="{BB962C8B-B14F-4D97-AF65-F5344CB8AC3E}">
        <p14:creationId xmlns:p14="http://schemas.microsoft.com/office/powerpoint/2010/main" val="142344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902B-FF8B-966F-1807-DD2ABFDF97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B6D388-229E-D8FC-81B0-70AD60F1EC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63DCA4-6724-096F-56A5-8264EED189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97B2D3-8130-7C7C-A2E3-BBD0A43A7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2BD245-63ED-8B97-E0E3-420BA20FA9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2319EB-E581-DF65-5794-5CA73227CE95}"/>
              </a:ext>
            </a:extLst>
          </p:cNvPr>
          <p:cNvSpPr>
            <a:spLocks noGrp="1"/>
          </p:cNvSpPr>
          <p:nvPr>
            <p:ph type="dt" sz="half" idx="10"/>
          </p:nvPr>
        </p:nvSpPr>
        <p:spPr/>
        <p:txBody>
          <a:bodyPr/>
          <a:lstStyle/>
          <a:p>
            <a:fld id="{4EA050BF-52FE-4D30-A9C8-D9FBB6D24FCB}" type="datetimeFigureOut">
              <a:rPr lang="en-US" smtClean="0"/>
              <a:t>5/10/2024</a:t>
            </a:fld>
            <a:endParaRPr lang="en-US"/>
          </a:p>
        </p:txBody>
      </p:sp>
      <p:sp>
        <p:nvSpPr>
          <p:cNvPr id="8" name="Footer Placeholder 7">
            <a:extLst>
              <a:ext uri="{FF2B5EF4-FFF2-40B4-BE49-F238E27FC236}">
                <a16:creationId xmlns:a16="http://schemas.microsoft.com/office/drawing/2014/main" id="{53CBAA68-771B-66BE-26B8-EF944E04C8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7597E-63F0-59B3-4C1D-B34D881580D9}"/>
              </a:ext>
            </a:extLst>
          </p:cNvPr>
          <p:cNvSpPr>
            <a:spLocks noGrp="1"/>
          </p:cNvSpPr>
          <p:nvPr>
            <p:ph type="sldNum" sz="quarter" idx="12"/>
          </p:nvPr>
        </p:nvSpPr>
        <p:spPr/>
        <p:txBody>
          <a:bodyPr/>
          <a:lstStyle/>
          <a:p>
            <a:fld id="{13317DE5-3C28-475A-8657-587B0EFAC8FE}" type="slidenum">
              <a:rPr lang="en-US" smtClean="0"/>
              <a:t>‹#›</a:t>
            </a:fld>
            <a:endParaRPr lang="en-US"/>
          </a:p>
        </p:txBody>
      </p:sp>
    </p:spTree>
    <p:extLst>
      <p:ext uri="{BB962C8B-B14F-4D97-AF65-F5344CB8AC3E}">
        <p14:creationId xmlns:p14="http://schemas.microsoft.com/office/powerpoint/2010/main" val="1388769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61DE-36EB-47EF-C4DD-016E9875DF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7201BA-EE79-2F37-BD9B-D430DF3334EB}"/>
              </a:ext>
            </a:extLst>
          </p:cNvPr>
          <p:cNvSpPr>
            <a:spLocks noGrp="1"/>
          </p:cNvSpPr>
          <p:nvPr>
            <p:ph type="dt" sz="half" idx="10"/>
          </p:nvPr>
        </p:nvSpPr>
        <p:spPr/>
        <p:txBody>
          <a:bodyPr/>
          <a:lstStyle/>
          <a:p>
            <a:fld id="{4EA050BF-52FE-4D30-A9C8-D9FBB6D24FCB}" type="datetimeFigureOut">
              <a:rPr lang="en-US" smtClean="0"/>
              <a:t>5/10/2024</a:t>
            </a:fld>
            <a:endParaRPr lang="en-US"/>
          </a:p>
        </p:txBody>
      </p:sp>
      <p:sp>
        <p:nvSpPr>
          <p:cNvPr id="4" name="Footer Placeholder 3">
            <a:extLst>
              <a:ext uri="{FF2B5EF4-FFF2-40B4-BE49-F238E27FC236}">
                <a16:creationId xmlns:a16="http://schemas.microsoft.com/office/drawing/2014/main" id="{956D7FAD-8D4A-D784-69BA-87DAB7A5E2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6D10F4-13EB-D6CB-4F5C-45E309088F2E}"/>
              </a:ext>
            </a:extLst>
          </p:cNvPr>
          <p:cNvSpPr>
            <a:spLocks noGrp="1"/>
          </p:cNvSpPr>
          <p:nvPr>
            <p:ph type="sldNum" sz="quarter" idx="12"/>
          </p:nvPr>
        </p:nvSpPr>
        <p:spPr/>
        <p:txBody>
          <a:bodyPr/>
          <a:lstStyle/>
          <a:p>
            <a:fld id="{13317DE5-3C28-475A-8657-587B0EFAC8FE}" type="slidenum">
              <a:rPr lang="en-US" smtClean="0"/>
              <a:t>‹#›</a:t>
            </a:fld>
            <a:endParaRPr lang="en-US"/>
          </a:p>
        </p:txBody>
      </p:sp>
    </p:spTree>
    <p:extLst>
      <p:ext uri="{BB962C8B-B14F-4D97-AF65-F5344CB8AC3E}">
        <p14:creationId xmlns:p14="http://schemas.microsoft.com/office/powerpoint/2010/main" val="356321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4258F-9D96-0C08-65E5-39133542B756}"/>
              </a:ext>
            </a:extLst>
          </p:cNvPr>
          <p:cNvSpPr>
            <a:spLocks noGrp="1"/>
          </p:cNvSpPr>
          <p:nvPr>
            <p:ph type="dt" sz="half" idx="10"/>
          </p:nvPr>
        </p:nvSpPr>
        <p:spPr/>
        <p:txBody>
          <a:bodyPr/>
          <a:lstStyle/>
          <a:p>
            <a:fld id="{4EA050BF-52FE-4D30-A9C8-D9FBB6D24FCB}" type="datetimeFigureOut">
              <a:rPr lang="en-US" smtClean="0"/>
              <a:t>5/10/2024</a:t>
            </a:fld>
            <a:endParaRPr lang="en-US"/>
          </a:p>
        </p:txBody>
      </p:sp>
      <p:sp>
        <p:nvSpPr>
          <p:cNvPr id="3" name="Footer Placeholder 2">
            <a:extLst>
              <a:ext uri="{FF2B5EF4-FFF2-40B4-BE49-F238E27FC236}">
                <a16:creationId xmlns:a16="http://schemas.microsoft.com/office/drawing/2014/main" id="{9BD75C64-2562-E7F8-871B-482D74F5EF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150BC4-EA50-016D-6CD0-77373765A9F7}"/>
              </a:ext>
            </a:extLst>
          </p:cNvPr>
          <p:cNvSpPr>
            <a:spLocks noGrp="1"/>
          </p:cNvSpPr>
          <p:nvPr>
            <p:ph type="sldNum" sz="quarter" idx="12"/>
          </p:nvPr>
        </p:nvSpPr>
        <p:spPr/>
        <p:txBody>
          <a:bodyPr/>
          <a:lstStyle/>
          <a:p>
            <a:fld id="{13317DE5-3C28-475A-8657-587B0EFAC8FE}" type="slidenum">
              <a:rPr lang="en-US" smtClean="0"/>
              <a:t>‹#›</a:t>
            </a:fld>
            <a:endParaRPr lang="en-US"/>
          </a:p>
        </p:txBody>
      </p:sp>
    </p:spTree>
    <p:extLst>
      <p:ext uri="{BB962C8B-B14F-4D97-AF65-F5344CB8AC3E}">
        <p14:creationId xmlns:p14="http://schemas.microsoft.com/office/powerpoint/2010/main" val="115553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ED6E-09D4-E4F4-D6DD-37E83F55C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81BE80-D42D-1053-F4A1-FAD7455379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32C52F-93EA-C1FA-B08A-79308097C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AD3372-D093-F59B-7231-851DCA86323A}"/>
              </a:ext>
            </a:extLst>
          </p:cNvPr>
          <p:cNvSpPr>
            <a:spLocks noGrp="1"/>
          </p:cNvSpPr>
          <p:nvPr>
            <p:ph type="dt" sz="half" idx="10"/>
          </p:nvPr>
        </p:nvSpPr>
        <p:spPr/>
        <p:txBody>
          <a:bodyPr/>
          <a:lstStyle/>
          <a:p>
            <a:fld id="{4EA050BF-52FE-4D30-A9C8-D9FBB6D24FCB}" type="datetimeFigureOut">
              <a:rPr lang="en-US" smtClean="0"/>
              <a:t>5/10/2024</a:t>
            </a:fld>
            <a:endParaRPr lang="en-US"/>
          </a:p>
        </p:txBody>
      </p:sp>
      <p:sp>
        <p:nvSpPr>
          <p:cNvPr id="6" name="Footer Placeholder 5">
            <a:extLst>
              <a:ext uri="{FF2B5EF4-FFF2-40B4-BE49-F238E27FC236}">
                <a16:creationId xmlns:a16="http://schemas.microsoft.com/office/drawing/2014/main" id="{31A0C3D5-10E8-BAD9-FB08-FEFAFD6FE7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A6709B-FBA8-1D88-B141-EEB4251A2BC7}"/>
              </a:ext>
            </a:extLst>
          </p:cNvPr>
          <p:cNvSpPr>
            <a:spLocks noGrp="1"/>
          </p:cNvSpPr>
          <p:nvPr>
            <p:ph type="sldNum" sz="quarter" idx="12"/>
          </p:nvPr>
        </p:nvSpPr>
        <p:spPr/>
        <p:txBody>
          <a:bodyPr/>
          <a:lstStyle/>
          <a:p>
            <a:fld id="{13317DE5-3C28-475A-8657-587B0EFAC8FE}" type="slidenum">
              <a:rPr lang="en-US" smtClean="0"/>
              <a:t>‹#›</a:t>
            </a:fld>
            <a:endParaRPr lang="en-US"/>
          </a:p>
        </p:txBody>
      </p:sp>
    </p:spTree>
    <p:extLst>
      <p:ext uri="{BB962C8B-B14F-4D97-AF65-F5344CB8AC3E}">
        <p14:creationId xmlns:p14="http://schemas.microsoft.com/office/powerpoint/2010/main" val="3240747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D6E7-0020-D5AF-4FCE-C1FF8924C5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BA513C-A58E-F8E1-4D15-68D3300B55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37F965-939B-5846-0B93-2CCBA9314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BD8BE-A04F-4D07-807E-F6135A72623D}"/>
              </a:ext>
            </a:extLst>
          </p:cNvPr>
          <p:cNvSpPr>
            <a:spLocks noGrp="1"/>
          </p:cNvSpPr>
          <p:nvPr>
            <p:ph type="dt" sz="half" idx="10"/>
          </p:nvPr>
        </p:nvSpPr>
        <p:spPr/>
        <p:txBody>
          <a:bodyPr/>
          <a:lstStyle/>
          <a:p>
            <a:fld id="{4EA050BF-52FE-4D30-A9C8-D9FBB6D24FCB}" type="datetimeFigureOut">
              <a:rPr lang="en-US" smtClean="0"/>
              <a:t>5/10/2024</a:t>
            </a:fld>
            <a:endParaRPr lang="en-US"/>
          </a:p>
        </p:txBody>
      </p:sp>
      <p:sp>
        <p:nvSpPr>
          <p:cNvPr id="6" name="Footer Placeholder 5">
            <a:extLst>
              <a:ext uri="{FF2B5EF4-FFF2-40B4-BE49-F238E27FC236}">
                <a16:creationId xmlns:a16="http://schemas.microsoft.com/office/drawing/2014/main" id="{C2C055F9-17CE-E536-2FED-DDD242DB84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50715E-08CE-3828-0FDE-FA6A128DA335}"/>
              </a:ext>
            </a:extLst>
          </p:cNvPr>
          <p:cNvSpPr>
            <a:spLocks noGrp="1"/>
          </p:cNvSpPr>
          <p:nvPr>
            <p:ph type="sldNum" sz="quarter" idx="12"/>
          </p:nvPr>
        </p:nvSpPr>
        <p:spPr/>
        <p:txBody>
          <a:bodyPr/>
          <a:lstStyle/>
          <a:p>
            <a:fld id="{13317DE5-3C28-475A-8657-587B0EFAC8FE}" type="slidenum">
              <a:rPr lang="en-US" smtClean="0"/>
              <a:t>‹#›</a:t>
            </a:fld>
            <a:endParaRPr lang="en-US"/>
          </a:p>
        </p:txBody>
      </p:sp>
    </p:spTree>
    <p:extLst>
      <p:ext uri="{BB962C8B-B14F-4D97-AF65-F5344CB8AC3E}">
        <p14:creationId xmlns:p14="http://schemas.microsoft.com/office/powerpoint/2010/main" val="517335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9EB70-BD1E-2CFA-2B16-9FD4FACE64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1EEB83-C1B6-F32D-1C1C-A17F2EDE33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A9B8F-A631-E7D0-3713-EEC680FA30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050BF-52FE-4D30-A9C8-D9FBB6D24FCB}" type="datetimeFigureOut">
              <a:rPr lang="en-US" smtClean="0"/>
              <a:t>5/10/2024</a:t>
            </a:fld>
            <a:endParaRPr lang="en-US"/>
          </a:p>
        </p:txBody>
      </p:sp>
      <p:sp>
        <p:nvSpPr>
          <p:cNvPr id="5" name="Footer Placeholder 4">
            <a:extLst>
              <a:ext uri="{FF2B5EF4-FFF2-40B4-BE49-F238E27FC236}">
                <a16:creationId xmlns:a16="http://schemas.microsoft.com/office/drawing/2014/main" id="{06E78D86-1801-E0C6-9A0A-2F710FA0C9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434731-D81A-3219-0A9E-4CC873D3B8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317DE5-3C28-475A-8657-587B0EFAC8FE}" type="slidenum">
              <a:rPr lang="en-US" smtClean="0"/>
              <a:t>‹#›</a:t>
            </a:fld>
            <a:endParaRPr lang="en-US"/>
          </a:p>
        </p:txBody>
      </p:sp>
    </p:spTree>
    <p:extLst>
      <p:ext uri="{BB962C8B-B14F-4D97-AF65-F5344CB8AC3E}">
        <p14:creationId xmlns:p14="http://schemas.microsoft.com/office/powerpoint/2010/main" val="3096609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un shining through trees&#10;&#10;Description automatically generated">
            <a:extLst>
              <a:ext uri="{FF2B5EF4-FFF2-40B4-BE49-F238E27FC236}">
                <a16:creationId xmlns:a16="http://schemas.microsoft.com/office/drawing/2014/main" id="{2D3C32CF-BE6B-58FB-A110-76F88FF6C888}"/>
              </a:ext>
            </a:extLst>
          </p:cNvPr>
          <p:cNvPicPr>
            <a:picLocks noChangeAspect="1"/>
          </p:cNvPicPr>
          <p:nvPr/>
        </p:nvPicPr>
        <p:blipFill>
          <a:blip r:embed="rId3">
            <a:alphaModFix amt="51000"/>
            <a:extLst>
              <a:ext uri="{28A0092B-C50C-407E-A947-70E740481C1C}">
                <a14:useLocalDpi xmlns:a14="http://schemas.microsoft.com/office/drawing/2010/main" val="0"/>
              </a:ext>
            </a:extLst>
          </a:blip>
          <a:stretch>
            <a:fillRect/>
          </a:stretch>
        </p:blipFill>
        <p:spPr>
          <a:xfrm>
            <a:off x="0" y="184254"/>
            <a:ext cx="12192000" cy="6882218"/>
          </a:xfrm>
          <a:prstGeom prst="rect">
            <a:avLst/>
          </a:prstGeom>
        </p:spPr>
      </p:pic>
      <p:sp>
        <p:nvSpPr>
          <p:cNvPr id="12" name="Rectangle 11">
            <a:extLst>
              <a:ext uri="{FF2B5EF4-FFF2-40B4-BE49-F238E27FC236}">
                <a16:creationId xmlns:a16="http://schemas.microsoft.com/office/drawing/2014/main" id="{84FDF8CF-7F42-5B2F-AD6D-7144C95BA109}"/>
              </a:ext>
            </a:extLst>
          </p:cNvPr>
          <p:cNvSpPr/>
          <p:nvPr/>
        </p:nvSpPr>
        <p:spPr>
          <a:xfrm>
            <a:off x="0" y="631156"/>
            <a:ext cx="11587110" cy="3610429"/>
          </a:xfrm>
          <a:prstGeom prst="rect">
            <a:avLst/>
          </a:prstGeom>
          <a:solidFill>
            <a:schemeClr val="tx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
            <a:extLst>
              <a:ext uri="{FF2B5EF4-FFF2-40B4-BE49-F238E27FC236}">
                <a16:creationId xmlns:a16="http://schemas.microsoft.com/office/drawing/2014/main" id="{6ED64DEE-B5FE-DEEE-6632-7219388AE3C2}"/>
              </a:ext>
            </a:extLst>
          </p:cNvPr>
          <p:cNvSpPr txBox="1">
            <a:spLocks/>
          </p:cNvSpPr>
          <p:nvPr/>
        </p:nvSpPr>
        <p:spPr>
          <a:xfrm>
            <a:off x="160256" y="631156"/>
            <a:ext cx="11426854" cy="61867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bg1"/>
                </a:solidFill>
                <a:latin typeface="Aptos Display" panose="020B0004020202020204" pitchFamily="34" charset="0"/>
              </a:rPr>
              <a:t>Neural Interfaces and Bionic Limbs				Spring 2024</a:t>
            </a:r>
          </a:p>
        </p:txBody>
      </p:sp>
      <p:sp>
        <p:nvSpPr>
          <p:cNvPr id="9" name="Text Placeholder 1">
            <a:extLst>
              <a:ext uri="{FF2B5EF4-FFF2-40B4-BE49-F238E27FC236}">
                <a16:creationId xmlns:a16="http://schemas.microsoft.com/office/drawing/2014/main" id="{20D0AE30-E01A-967B-495C-B8DC147626C0}"/>
              </a:ext>
            </a:extLst>
          </p:cNvPr>
          <p:cNvSpPr txBox="1">
            <a:spLocks/>
          </p:cNvSpPr>
          <p:nvPr/>
        </p:nvSpPr>
        <p:spPr>
          <a:xfrm>
            <a:off x="604881" y="1798854"/>
            <a:ext cx="10982227" cy="127503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effectLst>
                  <a:outerShdw blurRad="50800" dist="38100" dir="2700000" algn="tl" rotWithShape="0">
                    <a:prstClr val="black">
                      <a:alpha val="40000"/>
                    </a:prstClr>
                  </a:outerShdw>
                </a:effectLst>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400" dirty="0">
                <a:effectLst/>
                <a:latin typeface="Aptos Display" panose="020B0004020202020204" pitchFamily="34" charset="0"/>
                <a:ea typeface="Calibri" panose="020F0502020204030204" pitchFamily="34" charset="0"/>
              </a:rPr>
              <a:t>Linear Discriminant Analysis (LDA):</a:t>
            </a:r>
            <a:br>
              <a:rPr lang="en-US" sz="4400" dirty="0">
                <a:effectLst/>
                <a:latin typeface="Aptos Display" panose="020B0004020202020204" pitchFamily="34" charset="0"/>
                <a:ea typeface="Calibri" panose="020F0502020204030204" pitchFamily="34" charset="0"/>
              </a:rPr>
            </a:br>
            <a:r>
              <a:rPr lang="en-US" sz="4400" dirty="0">
                <a:effectLst/>
                <a:latin typeface="Aptos Display" panose="020B0004020202020204" pitchFamily="34" charset="0"/>
                <a:ea typeface="Calibri" panose="020F0502020204030204" pitchFamily="34" charset="0"/>
              </a:rPr>
              <a:t>EMG Pattern Recognition &amp; Classification</a:t>
            </a:r>
          </a:p>
        </p:txBody>
      </p:sp>
      <p:sp>
        <p:nvSpPr>
          <p:cNvPr id="10" name="Subtitle 2">
            <a:extLst>
              <a:ext uri="{FF2B5EF4-FFF2-40B4-BE49-F238E27FC236}">
                <a16:creationId xmlns:a16="http://schemas.microsoft.com/office/drawing/2014/main" id="{047DC026-DEF4-A49D-B7B0-9B630307CAFC}"/>
              </a:ext>
            </a:extLst>
          </p:cNvPr>
          <p:cNvSpPr txBox="1">
            <a:spLocks/>
          </p:cNvSpPr>
          <p:nvPr/>
        </p:nvSpPr>
        <p:spPr>
          <a:xfrm>
            <a:off x="1523994" y="3271101"/>
            <a:ext cx="9144000" cy="623935"/>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chemeClr val="bg1"/>
                </a:solidFill>
                <a:latin typeface="Aptos Display" panose="020B0004020202020204" pitchFamily="34" charset="0"/>
              </a:rPr>
              <a:t>Timothy Young, Erin Radcliffe, Sari </a:t>
            </a:r>
            <a:r>
              <a:rPr lang="en-US" sz="3200" dirty="0" err="1">
                <a:solidFill>
                  <a:schemeClr val="bg1"/>
                </a:solidFill>
                <a:latin typeface="Aptos Display" panose="020B0004020202020204" pitchFamily="34" charset="0"/>
              </a:rPr>
              <a:t>Younan</a:t>
            </a:r>
            <a:r>
              <a:rPr lang="en-US" sz="3200" dirty="0">
                <a:solidFill>
                  <a:schemeClr val="bg1"/>
                </a:solidFill>
                <a:latin typeface="Aptos Display" panose="020B0004020202020204" pitchFamily="34" charset="0"/>
              </a:rPr>
              <a:t>, Fai Au</a:t>
            </a:r>
          </a:p>
        </p:txBody>
      </p:sp>
      <p:grpSp>
        <p:nvGrpSpPr>
          <p:cNvPr id="5" name="Group 4">
            <a:extLst>
              <a:ext uri="{FF2B5EF4-FFF2-40B4-BE49-F238E27FC236}">
                <a16:creationId xmlns:a16="http://schemas.microsoft.com/office/drawing/2014/main" id="{43590533-03BD-2088-0017-8BEDC5AD4B2D}"/>
              </a:ext>
            </a:extLst>
          </p:cNvPr>
          <p:cNvGrpSpPr/>
          <p:nvPr/>
        </p:nvGrpSpPr>
        <p:grpSpPr>
          <a:xfrm>
            <a:off x="3970632" y="4501927"/>
            <a:ext cx="4250724" cy="2304203"/>
            <a:chOff x="3970631" y="4363097"/>
            <a:chExt cx="4250724" cy="2304203"/>
          </a:xfrm>
        </p:grpSpPr>
        <p:sp>
          <p:nvSpPr>
            <p:cNvPr id="14" name="TextBox 13">
              <a:extLst>
                <a:ext uri="{FF2B5EF4-FFF2-40B4-BE49-F238E27FC236}">
                  <a16:creationId xmlns:a16="http://schemas.microsoft.com/office/drawing/2014/main" id="{FF548B13-B41A-272B-C283-426E0E91FAE5}"/>
                </a:ext>
              </a:extLst>
            </p:cNvPr>
            <p:cNvSpPr txBox="1"/>
            <p:nvPr/>
          </p:nvSpPr>
          <p:spPr>
            <a:xfrm>
              <a:off x="3970631" y="6297968"/>
              <a:ext cx="4250724" cy="369332"/>
            </a:xfrm>
            <a:prstGeom prst="rect">
              <a:avLst/>
            </a:prstGeom>
            <a:noFill/>
          </p:spPr>
          <p:txBody>
            <a:bodyPr wrap="square">
              <a:spAutoFit/>
            </a:bodyPr>
            <a:lstStyle/>
            <a:p>
              <a:pPr marL="0" indent="0" algn="ctr">
                <a:buNone/>
              </a:pPr>
              <a:r>
                <a:rPr lang="en-US" sz="1800" b="1">
                  <a:latin typeface="Aptos" panose="020B0004020202020204" pitchFamily="34" charset="0"/>
                </a:rPr>
                <a:t>GitHub Project Repo</a:t>
              </a:r>
              <a:endParaRPr lang="en-US" sz="1800">
                <a:latin typeface="Aptos" panose="020B0004020202020204" pitchFamily="34" charset="0"/>
              </a:endParaRPr>
            </a:p>
          </p:txBody>
        </p:sp>
        <p:pic>
          <p:nvPicPr>
            <p:cNvPr id="3" name="Picture 2" descr="A qr code with black squares&#10;&#10;Description automatically generated">
              <a:extLst>
                <a:ext uri="{FF2B5EF4-FFF2-40B4-BE49-F238E27FC236}">
                  <a16:creationId xmlns:a16="http://schemas.microsoft.com/office/drawing/2014/main" id="{689B9F04-1075-CFF7-47D4-03FFA9256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364" y="4363097"/>
              <a:ext cx="1985259" cy="1985259"/>
            </a:xfrm>
            <a:prstGeom prst="rect">
              <a:avLst/>
            </a:prstGeom>
          </p:spPr>
        </p:pic>
      </p:grpSp>
    </p:spTree>
    <p:extLst>
      <p:ext uri="{BB962C8B-B14F-4D97-AF65-F5344CB8AC3E}">
        <p14:creationId xmlns:p14="http://schemas.microsoft.com/office/powerpoint/2010/main" val="1839955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2" y="450199"/>
            <a:ext cx="11455857" cy="584775"/>
          </a:xfrm>
          <a:prstGeom prst="rect">
            <a:avLst/>
          </a:prstGeom>
        </p:spPr>
        <p:txBody>
          <a:bodyPr wrap="square" lIns="91440" tIns="45720" rIns="91440" bIns="45720" anchor="t">
            <a:spAutoFit/>
          </a:bodyPr>
          <a:lstStyle/>
          <a:p>
            <a:pPr>
              <a:defRPr/>
            </a:pPr>
            <a:r>
              <a:rPr lang="en-US" sz="3200" b="1" dirty="0">
                <a:solidFill>
                  <a:srgbClr val="000000"/>
                </a:solidFill>
                <a:latin typeface="Helvetica Neue" panose="02000503000000020004"/>
                <a:ea typeface="Helvetica Neue" panose="02000503000000020004" pitchFamily="2" charset="0"/>
                <a:cs typeface="Helvetica Neue" panose="02000503000000020004" pitchFamily="2" charset="0"/>
              </a:rPr>
              <a:t>“On” </a:t>
            </a:r>
            <a:r>
              <a:rPr lang="en-US" sz="3200" b="1">
                <a:solidFill>
                  <a:srgbClr val="000000"/>
                </a:solidFill>
                <a:latin typeface="Helvetica Neue"/>
                <a:ea typeface="Helvetica Neue" panose="02000503000000020004" pitchFamily="2" charset="0"/>
                <a:cs typeface="Helvetica Neue" panose="02000503000000020004" pitchFamily="2" charset="0"/>
              </a:rPr>
              <a:t>v. "Off" </a:t>
            </a:r>
            <a:r>
              <a:rPr lang="en-US" sz="3200" b="1" dirty="0">
                <a:solidFill>
                  <a:srgbClr val="000000"/>
                </a:solidFill>
                <a:latin typeface="Helvetica Neue" panose="02000503000000020004"/>
                <a:ea typeface="Helvetica Neue" panose="02000503000000020004" pitchFamily="2" charset="0"/>
                <a:cs typeface="Helvetica Neue" panose="02000503000000020004" pitchFamily="2" charset="0"/>
              </a:rPr>
              <a:t>Data </a:t>
            </a:r>
            <a:r>
              <a:rPr lang="en-US" sz="2800" b="1" dirty="0">
                <a:solidFill>
                  <a:srgbClr val="000000"/>
                </a:solidFill>
                <a:latin typeface="Helvetica Neue" panose="02000503000000020004"/>
                <a:ea typeface="Helvetica Neue" panose="02000503000000020004" pitchFamily="2" charset="0"/>
                <a:cs typeface="Helvetica Neue" panose="02000503000000020004" pitchFamily="2" charset="0"/>
              </a:rPr>
              <a:t>(Quiescent Data </a:t>
            </a:r>
            <a:r>
              <a:rPr lang="en-US" sz="2800" b="1">
                <a:solidFill>
                  <a:srgbClr val="000000"/>
                </a:solidFill>
                <a:latin typeface="Helvetica Neue"/>
                <a:ea typeface="Helvetica Neue" panose="02000503000000020004" pitchFamily="2" charset="0"/>
                <a:cs typeface="Helvetica Neue" panose="02000503000000020004" pitchFamily="2" charset="0"/>
              </a:rPr>
              <a:t>Removal</a:t>
            </a:r>
            <a:r>
              <a:rPr lang="en-US" sz="2800" b="1" dirty="0">
                <a:solidFill>
                  <a:srgbClr val="000000"/>
                </a:solidFill>
                <a:latin typeface="Helvetica Neue" panose="02000503000000020004"/>
                <a:ea typeface="Helvetica Neue" panose="02000503000000020004" pitchFamily="2" charset="0"/>
                <a:cs typeface="Helvetica Neue" panose="02000503000000020004" pitchFamily="2" charset="0"/>
              </a:rPr>
              <a:t>)</a:t>
            </a:r>
            <a:endParaRPr kumimoji="0" lang="en-US" sz="3200" b="1" i="0" u="none" strike="noStrike" kern="1200" cap="none" spc="0" normalizeH="0" baseline="0" noProof="0">
              <a:ln>
                <a:noFill/>
              </a:ln>
              <a:solidFill>
                <a:srgbClr val="000000"/>
              </a:solidFill>
              <a:effectLst/>
              <a:uLnTx/>
              <a:uFillTx/>
              <a:latin typeface="Helvetica Neue"/>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5" name="Picture 4" descr="A graph of a number of blue and red lines&#10;&#10;Description automatically generated">
            <a:extLst>
              <a:ext uri="{FF2B5EF4-FFF2-40B4-BE49-F238E27FC236}">
                <a16:creationId xmlns:a16="http://schemas.microsoft.com/office/drawing/2014/main" id="{05F811A0-E52B-755E-DB67-A148A3687F24}"/>
              </a:ext>
            </a:extLst>
          </p:cNvPr>
          <p:cNvPicPr>
            <a:picLocks noChangeAspect="1"/>
          </p:cNvPicPr>
          <p:nvPr/>
        </p:nvPicPr>
        <p:blipFill>
          <a:blip r:embed="rId3"/>
          <a:stretch>
            <a:fillRect/>
          </a:stretch>
        </p:blipFill>
        <p:spPr>
          <a:xfrm>
            <a:off x="405442" y="2248619"/>
            <a:ext cx="5486400" cy="4114800"/>
          </a:xfrm>
          <a:prstGeom prst="rect">
            <a:avLst/>
          </a:prstGeom>
        </p:spPr>
      </p:pic>
      <p:sp>
        <p:nvSpPr>
          <p:cNvPr id="4" name="TextBox 3">
            <a:extLst>
              <a:ext uri="{FF2B5EF4-FFF2-40B4-BE49-F238E27FC236}">
                <a16:creationId xmlns:a16="http://schemas.microsoft.com/office/drawing/2014/main" id="{13A81D13-94C2-1447-3D92-27A9B4E88082}"/>
              </a:ext>
            </a:extLst>
          </p:cNvPr>
          <p:cNvSpPr txBox="1"/>
          <p:nvPr/>
        </p:nvSpPr>
        <p:spPr>
          <a:xfrm>
            <a:off x="629461" y="1714260"/>
            <a:ext cx="41200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Calibri"/>
                <a:cs typeface="Calibri"/>
              </a:rPr>
              <a:t>Initial "On"/"Off", Sum abs(Postures)</a:t>
            </a:r>
            <a:endParaRPr lang="en-US" sz="2000" b="1" dirty="0"/>
          </a:p>
        </p:txBody>
      </p:sp>
      <p:sp>
        <p:nvSpPr>
          <p:cNvPr id="6" name="TextBox 5">
            <a:extLst>
              <a:ext uri="{FF2B5EF4-FFF2-40B4-BE49-F238E27FC236}">
                <a16:creationId xmlns:a16="http://schemas.microsoft.com/office/drawing/2014/main" id="{3B447D8A-A3D0-22AC-581A-DCFBA0B7DA7F}"/>
              </a:ext>
            </a:extLst>
          </p:cNvPr>
          <p:cNvSpPr txBox="1"/>
          <p:nvPr/>
        </p:nvSpPr>
        <p:spPr>
          <a:xfrm>
            <a:off x="6437702" y="1714259"/>
            <a:ext cx="4254500" cy="405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Calibri"/>
                <a:cs typeface="Calibri"/>
              </a:rPr>
              <a:t>Intermediate  "On"/"Off" Separation</a:t>
            </a:r>
            <a:endParaRPr lang="en-US" sz="2000" b="1" dirty="0"/>
          </a:p>
        </p:txBody>
      </p:sp>
      <p:pic>
        <p:nvPicPr>
          <p:cNvPr id="7" name="Picture 6" descr="A graph of a number of blue and red lines&#10;&#10;Description automatically generated">
            <a:extLst>
              <a:ext uri="{FF2B5EF4-FFF2-40B4-BE49-F238E27FC236}">
                <a16:creationId xmlns:a16="http://schemas.microsoft.com/office/drawing/2014/main" id="{F44A4712-4F08-6C33-7D31-306CF70F4385}"/>
              </a:ext>
            </a:extLst>
          </p:cNvPr>
          <p:cNvPicPr>
            <a:picLocks noChangeAspect="1"/>
          </p:cNvPicPr>
          <p:nvPr/>
        </p:nvPicPr>
        <p:blipFill>
          <a:blip r:embed="rId4"/>
          <a:stretch>
            <a:fillRect/>
          </a:stretch>
        </p:blipFill>
        <p:spPr>
          <a:xfrm>
            <a:off x="6681200" y="2304648"/>
            <a:ext cx="4872319" cy="3999782"/>
          </a:xfrm>
          <a:prstGeom prst="rect">
            <a:avLst/>
          </a:prstGeom>
        </p:spPr>
      </p:pic>
      <p:sp>
        <p:nvSpPr>
          <p:cNvPr id="9" name="TextBox 8">
            <a:extLst>
              <a:ext uri="{FF2B5EF4-FFF2-40B4-BE49-F238E27FC236}">
                <a16:creationId xmlns:a16="http://schemas.microsoft.com/office/drawing/2014/main" id="{FE8B037E-AB2B-E864-EB16-E9BF3AC14F20}"/>
              </a:ext>
            </a:extLst>
          </p:cNvPr>
          <p:cNvSpPr txBox="1"/>
          <p:nvPr/>
        </p:nvSpPr>
        <p:spPr>
          <a:xfrm>
            <a:off x="8908676" y="6301441"/>
            <a:ext cx="7134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time [s]</a:t>
            </a:r>
            <a:endParaRPr lang="en-US" sz="1200"/>
          </a:p>
        </p:txBody>
      </p:sp>
      <p:sp>
        <p:nvSpPr>
          <p:cNvPr id="10" name="TextBox 9">
            <a:extLst>
              <a:ext uri="{FF2B5EF4-FFF2-40B4-BE49-F238E27FC236}">
                <a16:creationId xmlns:a16="http://schemas.microsoft.com/office/drawing/2014/main" id="{7AD48110-AD3F-D72A-5EC7-32B71780C7AC}"/>
              </a:ext>
            </a:extLst>
          </p:cNvPr>
          <p:cNvSpPr txBox="1"/>
          <p:nvPr/>
        </p:nvSpPr>
        <p:spPr>
          <a:xfrm rot="16200000">
            <a:off x="6092265" y="4060265"/>
            <a:ext cx="9786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Voltage [V]</a:t>
            </a:r>
            <a:endParaRPr lang="en-US" sz="1200"/>
          </a:p>
        </p:txBody>
      </p:sp>
      <p:sp>
        <p:nvSpPr>
          <p:cNvPr id="11" name="TextBox 10">
            <a:extLst>
              <a:ext uri="{FF2B5EF4-FFF2-40B4-BE49-F238E27FC236}">
                <a16:creationId xmlns:a16="http://schemas.microsoft.com/office/drawing/2014/main" id="{0C7D4529-733A-8743-B5F7-BF725005CD1C}"/>
              </a:ext>
            </a:extLst>
          </p:cNvPr>
          <p:cNvSpPr txBox="1"/>
          <p:nvPr/>
        </p:nvSpPr>
        <p:spPr>
          <a:xfrm>
            <a:off x="7619999" y="2244911"/>
            <a:ext cx="35485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Calibri"/>
                <a:cs typeface="Calibri"/>
              </a:rPr>
              <a:t>EMG Quiescence Trimming, "off" threshold = 1.5e-3</a:t>
            </a:r>
          </a:p>
        </p:txBody>
      </p:sp>
    </p:spTree>
    <p:extLst>
      <p:ext uri="{BB962C8B-B14F-4D97-AF65-F5344CB8AC3E}">
        <p14:creationId xmlns:p14="http://schemas.microsoft.com/office/powerpoint/2010/main" val="343825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84365732-DC39-E1F6-CC79-6161B502E12F}"/>
              </a:ext>
            </a:extLst>
          </p:cNvPr>
          <p:cNvSpPr/>
          <p:nvPr/>
        </p:nvSpPr>
        <p:spPr>
          <a:xfrm>
            <a:off x="533112" y="450199"/>
            <a:ext cx="11455857" cy="584775"/>
          </a:xfrm>
          <a:prstGeom prst="rect">
            <a:avLst/>
          </a:prstGeom>
        </p:spPr>
        <p:txBody>
          <a:bodyPr wrap="square" lIns="91440" tIns="45720" rIns="91440" bIns="45720" anchor="t">
            <a:spAutoFit/>
          </a:bodyPr>
          <a:lstStyle/>
          <a:p>
            <a:pPr>
              <a:defRPr/>
            </a:pPr>
            <a:r>
              <a:rPr lang="en-US" sz="3200" b="1" dirty="0">
                <a:solidFill>
                  <a:srgbClr val="000000"/>
                </a:solidFill>
                <a:latin typeface="Helvetica Neue"/>
                <a:ea typeface="Helvetica Neue" panose="02000503000000020004" pitchFamily="2" charset="0"/>
                <a:cs typeface="Helvetica Neue" panose="02000503000000020004" pitchFamily="2" charset="0"/>
              </a:rPr>
              <a:t>Example Plots – “On” Data Method: Summing All Data</a:t>
            </a:r>
            <a:endParaRPr lang="en-US" sz="2800" b="1" i="0" u="none" strike="noStrike" kern="1200" cap="none" spc="0" normalizeH="0" baseline="0" noProof="0" dirty="0">
              <a:ln>
                <a:noFill/>
              </a:ln>
              <a:solidFill>
                <a:srgbClr val="000000"/>
              </a:solidFill>
              <a:effectLst/>
              <a:uLnTx/>
              <a:uFillTx/>
              <a:latin typeface="Helvetica Neue"/>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E50A3160-AEB8-90AE-880F-925BD42DB663}"/>
              </a:ext>
            </a:extLst>
          </p:cNvPr>
          <p:cNvSpPr txBox="1"/>
          <p:nvPr/>
        </p:nvSpPr>
        <p:spPr>
          <a:xfrm>
            <a:off x="1199030" y="1740647"/>
            <a:ext cx="3358028" cy="366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WF Posture, Quiescence Removal</a:t>
            </a:r>
          </a:p>
        </p:txBody>
      </p:sp>
      <p:pic>
        <p:nvPicPr>
          <p:cNvPr id="10" name="Picture 9">
            <a:extLst>
              <a:ext uri="{FF2B5EF4-FFF2-40B4-BE49-F238E27FC236}">
                <a16:creationId xmlns:a16="http://schemas.microsoft.com/office/drawing/2014/main" id="{B4A8D82B-3349-A176-A25C-B74A68B6D223}"/>
              </a:ext>
            </a:extLst>
          </p:cNvPr>
          <p:cNvPicPr>
            <a:picLocks noChangeAspect="1"/>
          </p:cNvPicPr>
          <p:nvPr/>
        </p:nvPicPr>
        <p:blipFill>
          <a:blip r:embed="rId3"/>
          <a:stretch>
            <a:fillRect/>
          </a:stretch>
        </p:blipFill>
        <p:spPr>
          <a:xfrm>
            <a:off x="6552079" y="2114269"/>
            <a:ext cx="4533900" cy="3705225"/>
          </a:xfrm>
          <a:prstGeom prst="rect">
            <a:avLst/>
          </a:prstGeom>
        </p:spPr>
      </p:pic>
      <p:sp>
        <p:nvSpPr>
          <p:cNvPr id="11" name="TextBox 10">
            <a:extLst>
              <a:ext uri="{FF2B5EF4-FFF2-40B4-BE49-F238E27FC236}">
                <a16:creationId xmlns:a16="http://schemas.microsoft.com/office/drawing/2014/main" id="{CEE42949-BF31-60E1-1203-8C3F9454E9D4}"/>
              </a:ext>
            </a:extLst>
          </p:cNvPr>
          <p:cNvSpPr txBox="1"/>
          <p:nvPr/>
        </p:nvSpPr>
        <p:spPr>
          <a:xfrm>
            <a:off x="7104530" y="1718235"/>
            <a:ext cx="34177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WE Posture, Quiescence Removal</a:t>
            </a:r>
          </a:p>
        </p:txBody>
      </p:sp>
      <p:pic>
        <p:nvPicPr>
          <p:cNvPr id="12" name="Picture 11">
            <a:extLst>
              <a:ext uri="{FF2B5EF4-FFF2-40B4-BE49-F238E27FC236}">
                <a16:creationId xmlns:a16="http://schemas.microsoft.com/office/drawing/2014/main" id="{27521AAF-E542-2623-90B7-CE225BBD21EE}"/>
              </a:ext>
            </a:extLst>
          </p:cNvPr>
          <p:cNvPicPr>
            <a:picLocks noChangeAspect="1"/>
          </p:cNvPicPr>
          <p:nvPr/>
        </p:nvPicPr>
        <p:blipFill>
          <a:blip r:embed="rId4"/>
          <a:stretch>
            <a:fillRect/>
          </a:stretch>
        </p:blipFill>
        <p:spPr>
          <a:xfrm>
            <a:off x="612961" y="2171419"/>
            <a:ext cx="4533900" cy="3590925"/>
          </a:xfrm>
          <a:prstGeom prst="rect">
            <a:avLst/>
          </a:prstGeom>
        </p:spPr>
      </p:pic>
      <p:sp>
        <p:nvSpPr>
          <p:cNvPr id="14" name="TextBox 13">
            <a:extLst>
              <a:ext uri="{FF2B5EF4-FFF2-40B4-BE49-F238E27FC236}">
                <a16:creationId xmlns:a16="http://schemas.microsoft.com/office/drawing/2014/main" id="{5BDBDDE2-74A6-8DD8-B30C-0C9875DDD045}"/>
              </a:ext>
            </a:extLst>
          </p:cNvPr>
          <p:cNvSpPr txBox="1"/>
          <p:nvPr/>
        </p:nvSpPr>
        <p:spPr>
          <a:xfrm rot="16200000">
            <a:off x="5912971" y="3780118"/>
            <a:ext cx="9786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Voltage [V]</a:t>
            </a:r>
            <a:endParaRPr lang="en-US" sz="1200"/>
          </a:p>
        </p:txBody>
      </p:sp>
      <p:sp>
        <p:nvSpPr>
          <p:cNvPr id="16" name="TextBox 15">
            <a:extLst>
              <a:ext uri="{FF2B5EF4-FFF2-40B4-BE49-F238E27FC236}">
                <a16:creationId xmlns:a16="http://schemas.microsoft.com/office/drawing/2014/main" id="{57939FF6-24A3-4EE2-9F8D-0A2594A8EF88}"/>
              </a:ext>
            </a:extLst>
          </p:cNvPr>
          <p:cNvSpPr txBox="1"/>
          <p:nvPr/>
        </p:nvSpPr>
        <p:spPr>
          <a:xfrm rot="16200000">
            <a:off x="-14941" y="3824941"/>
            <a:ext cx="9786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Voltage [V]</a:t>
            </a:r>
            <a:endParaRPr lang="en-US" sz="1200"/>
          </a:p>
        </p:txBody>
      </p:sp>
      <p:sp>
        <p:nvSpPr>
          <p:cNvPr id="18" name="TextBox 17">
            <a:extLst>
              <a:ext uri="{FF2B5EF4-FFF2-40B4-BE49-F238E27FC236}">
                <a16:creationId xmlns:a16="http://schemas.microsoft.com/office/drawing/2014/main" id="{DB1AD801-31A0-5AFC-F40F-0D14F419DC53}"/>
              </a:ext>
            </a:extLst>
          </p:cNvPr>
          <p:cNvSpPr txBox="1"/>
          <p:nvPr/>
        </p:nvSpPr>
        <p:spPr>
          <a:xfrm>
            <a:off x="7317441" y="5842000"/>
            <a:ext cx="7134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time [s]</a:t>
            </a:r>
            <a:endParaRPr lang="en-US" sz="1200"/>
          </a:p>
        </p:txBody>
      </p:sp>
      <p:sp>
        <p:nvSpPr>
          <p:cNvPr id="20" name="TextBox 19">
            <a:extLst>
              <a:ext uri="{FF2B5EF4-FFF2-40B4-BE49-F238E27FC236}">
                <a16:creationId xmlns:a16="http://schemas.microsoft.com/office/drawing/2014/main" id="{B5342B86-D882-934D-53E7-E9BCD59716CA}"/>
              </a:ext>
            </a:extLst>
          </p:cNvPr>
          <p:cNvSpPr txBox="1"/>
          <p:nvPr/>
        </p:nvSpPr>
        <p:spPr>
          <a:xfrm>
            <a:off x="9637058" y="5842000"/>
            <a:ext cx="7134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time [s]</a:t>
            </a:r>
            <a:endParaRPr lang="en-US" sz="1200"/>
          </a:p>
        </p:txBody>
      </p:sp>
      <p:sp>
        <p:nvSpPr>
          <p:cNvPr id="22" name="TextBox 21">
            <a:extLst>
              <a:ext uri="{FF2B5EF4-FFF2-40B4-BE49-F238E27FC236}">
                <a16:creationId xmlns:a16="http://schemas.microsoft.com/office/drawing/2014/main" id="{E32C2570-EE2C-EA8D-CC24-E5481AFF06FF}"/>
              </a:ext>
            </a:extLst>
          </p:cNvPr>
          <p:cNvSpPr txBox="1"/>
          <p:nvPr/>
        </p:nvSpPr>
        <p:spPr>
          <a:xfrm>
            <a:off x="3597088" y="5808382"/>
            <a:ext cx="7134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time [s]</a:t>
            </a:r>
            <a:endParaRPr lang="en-US" sz="1200"/>
          </a:p>
        </p:txBody>
      </p:sp>
      <p:sp>
        <p:nvSpPr>
          <p:cNvPr id="24" name="TextBox 23">
            <a:extLst>
              <a:ext uri="{FF2B5EF4-FFF2-40B4-BE49-F238E27FC236}">
                <a16:creationId xmlns:a16="http://schemas.microsoft.com/office/drawing/2014/main" id="{B28B459D-D8D4-869B-96B3-BC2230FB5D92}"/>
              </a:ext>
            </a:extLst>
          </p:cNvPr>
          <p:cNvSpPr txBox="1"/>
          <p:nvPr/>
        </p:nvSpPr>
        <p:spPr>
          <a:xfrm>
            <a:off x="1277470" y="5808382"/>
            <a:ext cx="7134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time [s]</a:t>
            </a:r>
            <a:endParaRPr lang="en-US" sz="1200"/>
          </a:p>
        </p:txBody>
      </p:sp>
    </p:spTree>
    <p:extLst>
      <p:ext uri="{BB962C8B-B14F-4D97-AF65-F5344CB8AC3E}">
        <p14:creationId xmlns:p14="http://schemas.microsoft.com/office/powerpoint/2010/main" val="286169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84365732-DC39-E1F6-CC79-6161B502E12F}"/>
              </a:ext>
            </a:extLst>
          </p:cNvPr>
          <p:cNvSpPr/>
          <p:nvPr/>
        </p:nvSpPr>
        <p:spPr>
          <a:xfrm>
            <a:off x="533112" y="450199"/>
            <a:ext cx="11455857" cy="1077218"/>
          </a:xfrm>
          <a:prstGeom prst="rect">
            <a:avLst/>
          </a:prstGeom>
        </p:spPr>
        <p:txBody>
          <a:bodyPr wrap="square" lIns="91440" tIns="45720" rIns="91440" bIns="45720" anchor="t">
            <a:spAutoFit/>
          </a:bodyPr>
          <a:lstStyle/>
          <a:p>
            <a:pPr>
              <a:defRPr/>
            </a:pPr>
            <a:r>
              <a:rPr lang="en-US" sz="3200" b="1" dirty="0">
                <a:solidFill>
                  <a:srgbClr val="000000"/>
                </a:solidFill>
                <a:latin typeface="Helvetica Neue"/>
                <a:ea typeface="Helvetica Neue" panose="02000503000000020004" pitchFamily="2" charset="0"/>
                <a:cs typeface="Helvetica Neue" panose="02000503000000020004" pitchFamily="2" charset="0"/>
              </a:rPr>
              <a:t>Example Plots – “On” Data Method: Posture Specific Threshold</a:t>
            </a:r>
            <a:endParaRPr lang="en-US" sz="2800" b="1" i="0" u="none" strike="noStrike" kern="1200" cap="none" spc="0" normalizeH="0" baseline="0" noProof="0" dirty="0">
              <a:ln>
                <a:noFill/>
              </a:ln>
              <a:solidFill>
                <a:srgbClr val="000000"/>
              </a:solidFill>
              <a:effectLst/>
              <a:uLnTx/>
              <a:uFillTx/>
              <a:latin typeface="Helvetica Neue"/>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7539E871-9DD3-D157-5747-20C416A582A7}"/>
              </a:ext>
            </a:extLst>
          </p:cNvPr>
          <p:cNvPicPr>
            <a:picLocks noChangeAspect="1"/>
          </p:cNvPicPr>
          <p:nvPr/>
        </p:nvPicPr>
        <p:blipFill>
          <a:blip r:embed="rId3"/>
          <a:stretch>
            <a:fillRect/>
          </a:stretch>
        </p:blipFill>
        <p:spPr>
          <a:xfrm>
            <a:off x="406276" y="1931895"/>
            <a:ext cx="5486400" cy="4114800"/>
          </a:xfrm>
          <a:prstGeom prst="rect">
            <a:avLst/>
          </a:prstGeom>
        </p:spPr>
      </p:pic>
      <p:pic>
        <p:nvPicPr>
          <p:cNvPr id="3" name="Picture 2">
            <a:extLst>
              <a:ext uri="{FF2B5EF4-FFF2-40B4-BE49-F238E27FC236}">
                <a16:creationId xmlns:a16="http://schemas.microsoft.com/office/drawing/2014/main" id="{170638A6-FAB9-A31C-D15E-F9EC0043A2E3}"/>
              </a:ext>
            </a:extLst>
          </p:cNvPr>
          <p:cNvPicPr>
            <a:picLocks noChangeAspect="1"/>
          </p:cNvPicPr>
          <p:nvPr/>
        </p:nvPicPr>
        <p:blipFill>
          <a:blip r:embed="rId4"/>
          <a:stretch>
            <a:fillRect/>
          </a:stretch>
        </p:blipFill>
        <p:spPr>
          <a:xfrm>
            <a:off x="6263217" y="1932517"/>
            <a:ext cx="5486400" cy="4114800"/>
          </a:xfrm>
          <a:prstGeom prst="rect">
            <a:avLst/>
          </a:prstGeom>
        </p:spPr>
      </p:pic>
    </p:spTree>
    <p:extLst>
      <p:ext uri="{BB962C8B-B14F-4D97-AF65-F5344CB8AC3E}">
        <p14:creationId xmlns:p14="http://schemas.microsoft.com/office/powerpoint/2010/main" val="1410415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umber of objects&#10;&#10;Description automatically generated">
            <a:extLst>
              <a:ext uri="{FF2B5EF4-FFF2-40B4-BE49-F238E27FC236}">
                <a16:creationId xmlns:a16="http://schemas.microsoft.com/office/drawing/2014/main" id="{13D6D6AD-C814-077F-93E3-17E7C9620721}"/>
              </a:ext>
            </a:extLst>
          </p:cNvPr>
          <p:cNvPicPr>
            <a:picLocks noChangeAspect="1"/>
          </p:cNvPicPr>
          <p:nvPr/>
        </p:nvPicPr>
        <p:blipFill>
          <a:blip r:embed="rId3"/>
          <a:stretch>
            <a:fillRect/>
          </a:stretch>
        </p:blipFill>
        <p:spPr>
          <a:xfrm>
            <a:off x="6613712" y="2548218"/>
            <a:ext cx="5486400" cy="4114800"/>
          </a:xfrm>
          <a:prstGeom prst="rect">
            <a:avLst/>
          </a:prstGeom>
        </p:spPr>
      </p:pic>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662509" y="119520"/>
            <a:ext cx="9135648" cy="1077218"/>
          </a:xfrm>
          <a:prstGeom prst="rect">
            <a:avLst/>
          </a:prstGeom>
        </p:spPr>
        <p:txBody>
          <a:bodyPr wrap="square" lIns="91440" tIns="45720" rIns="91440" bIns="45720" anchor="t">
            <a:spAutoFit/>
          </a:bodyPr>
          <a:lstStyle/>
          <a:p>
            <a:pPr>
              <a:defRPr/>
            </a:pPr>
            <a:r>
              <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Feature Extraction Methods</a:t>
            </a:r>
            <a:r>
              <a:rPr lang="en-US" sz="3200" b="1">
                <a:solidFill>
                  <a:srgbClr val="000000"/>
                </a:solidFill>
                <a:latin typeface="Helvetica Neue" panose="02000503000000020004"/>
                <a:ea typeface="Helvetica Neue" panose="02000503000000020004" pitchFamily="2" charset="0"/>
                <a:cs typeface="Helvetica Neue" panose="02000503000000020004" pitchFamily="2" charset="0"/>
              </a:rPr>
              <a:t> </a:t>
            </a:r>
          </a:p>
          <a:p>
            <a:pPr>
              <a:defRPr/>
            </a:pPr>
            <a:r>
              <a:rPr lang="en-US" sz="3200" b="1">
                <a:solidFill>
                  <a:srgbClr val="000000"/>
                </a:solidFill>
                <a:latin typeface="Helvetica Neue" panose="02000503000000020004"/>
                <a:ea typeface="Helvetica Neue" panose="02000503000000020004" pitchFamily="2" charset="0"/>
                <a:cs typeface="Helvetica Neue" panose="02000503000000020004" pitchFamily="2" charset="0"/>
              </a:rPr>
              <a:t> – Mean Absolute Value (MAV)</a:t>
            </a:r>
            <a:endParaRPr lang="en-US" sz="3200" b="1" i="0" u="none" strike="noStrike" kern="1200" cap="none" spc="0" normalizeH="0" baseline="0" noProof="0">
              <a:ln>
                <a:noFill/>
              </a:ln>
              <a:solidFill>
                <a:srgbClr val="000000"/>
              </a:solidFill>
              <a:effectLst/>
              <a:uLnTx/>
              <a:uFillTx/>
              <a:latin typeface="Helvetica Neue"/>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B01EA96D-FE94-5EA5-8BB0-28E503DB843E}"/>
              </a:ext>
            </a:extLst>
          </p:cNvPr>
          <p:cNvSpPr txBox="1"/>
          <p:nvPr/>
        </p:nvSpPr>
        <p:spPr>
          <a:xfrm>
            <a:off x="203094" y="1318077"/>
            <a:ext cx="11597053" cy="923330"/>
          </a:xfrm>
          <a:prstGeom prst="rect">
            <a:avLst/>
          </a:prstGeom>
          <a:noFill/>
        </p:spPr>
        <p:txBody>
          <a:bodyPr wrap="square" lIns="91440" tIns="45720" rIns="91440" bIns="45720" rtlCol="0" anchor="t">
            <a:spAutoFit/>
          </a:bodyPr>
          <a:lstStyle/>
          <a:p>
            <a:r>
              <a:rPr lang="en-US" dirty="0"/>
              <a:t>Input Data</a:t>
            </a:r>
            <a:r>
              <a:rPr lang="en-US"/>
              <a:t> </a:t>
            </a:r>
            <a:r>
              <a:rPr lang="en-US">
                <a:ea typeface="Calibri"/>
                <a:cs typeface="Calibri"/>
              </a:rPr>
              <a:t> = Binned, Filtered, Quiescence Removed EMG Data</a:t>
            </a:r>
            <a:endParaRPr lang="en-US"/>
          </a:p>
          <a:p>
            <a:endParaRPr lang="en-US"/>
          </a:p>
          <a:p>
            <a:r>
              <a:rPr lang="en-US" dirty="0"/>
              <a:t>MAV</a:t>
            </a:r>
            <a:r>
              <a:rPr lang="en-US"/>
              <a:t> = </a:t>
            </a:r>
            <a:r>
              <a:rPr lang="en-US">
                <a:ea typeface="Calibri"/>
                <a:cs typeface="Calibri"/>
              </a:rPr>
              <a:t>       , L = number of bins, k = indexing number within bin</a:t>
            </a:r>
          </a:p>
        </p:txBody>
      </p:sp>
      <p:pic>
        <p:nvPicPr>
          <p:cNvPr id="3" name="Picture 2" descr="A black background with a white line&#10;&#10;Description automatically generated">
            <a:extLst>
              <a:ext uri="{FF2B5EF4-FFF2-40B4-BE49-F238E27FC236}">
                <a16:creationId xmlns:a16="http://schemas.microsoft.com/office/drawing/2014/main" id="{B55EBA6C-1FEB-54FA-ED02-B1E90513947A}"/>
              </a:ext>
            </a:extLst>
          </p:cNvPr>
          <p:cNvPicPr>
            <a:picLocks noChangeAspect="1"/>
          </p:cNvPicPr>
          <p:nvPr/>
        </p:nvPicPr>
        <p:blipFill>
          <a:blip r:embed="rId4"/>
          <a:stretch>
            <a:fillRect/>
          </a:stretch>
        </p:blipFill>
        <p:spPr>
          <a:xfrm>
            <a:off x="1085850" y="1714918"/>
            <a:ext cx="1347878" cy="531603"/>
          </a:xfrm>
          <a:prstGeom prst="rect">
            <a:avLst/>
          </a:prstGeom>
        </p:spPr>
      </p:pic>
      <p:pic>
        <p:nvPicPr>
          <p:cNvPr id="6" name="Picture 5" descr="A graph of a graph&#10;&#10;Description automatically generated">
            <a:extLst>
              <a:ext uri="{FF2B5EF4-FFF2-40B4-BE49-F238E27FC236}">
                <a16:creationId xmlns:a16="http://schemas.microsoft.com/office/drawing/2014/main" id="{444994EA-2D98-C5AA-8577-64CDD7420C3B}"/>
              </a:ext>
            </a:extLst>
          </p:cNvPr>
          <p:cNvPicPr>
            <a:picLocks noChangeAspect="1"/>
          </p:cNvPicPr>
          <p:nvPr/>
        </p:nvPicPr>
        <p:blipFill>
          <a:blip r:embed="rId5"/>
          <a:stretch>
            <a:fillRect/>
          </a:stretch>
        </p:blipFill>
        <p:spPr>
          <a:xfrm>
            <a:off x="831028" y="2550160"/>
            <a:ext cx="5486400" cy="4114800"/>
          </a:xfrm>
          <a:prstGeom prst="rect">
            <a:avLst/>
          </a:prstGeom>
        </p:spPr>
      </p:pic>
      <p:sp>
        <p:nvSpPr>
          <p:cNvPr id="7" name="Arrow: Right 6">
            <a:extLst>
              <a:ext uri="{FF2B5EF4-FFF2-40B4-BE49-F238E27FC236}">
                <a16:creationId xmlns:a16="http://schemas.microsoft.com/office/drawing/2014/main" id="{1958517D-EFCC-4FF9-5A96-8B77C11E51A9}"/>
              </a:ext>
            </a:extLst>
          </p:cNvPr>
          <p:cNvSpPr/>
          <p:nvPr/>
        </p:nvSpPr>
        <p:spPr>
          <a:xfrm>
            <a:off x="5900320" y="4263813"/>
            <a:ext cx="853440" cy="497840"/>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abs()</a:t>
            </a:r>
            <a:endParaRPr lang="en-US"/>
          </a:p>
        </p:txBody>
      </p:sp>
      <p:sp>
        <p:nvSpPr>
          <p:cNvPr id="10" name="Arrow: Right 9">
            <a:extLst>
              <a:ext uri="{FF2B5EF4-FFF2-40B4-BE49-F238E27FC236}">
                <a16:creationId xmlns:a16="http://schemas.microsoft.com/office/drawing/2014/main" id="{94175C95-80CE-5BF8-ED2B-8451E3E3D4CB}"/>
              </a:ext>
            </a:extLst>
          </p:cNvPr>
          <p:cNvSpPr/>
          <p:nvPr/>
        </p:nvSpPr>
        <p:spPr>
          <a:xfrm>
            <a:off x="98212" y="4263812"/>
            <a:ext cx="853440" cy="497840"/>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bins</a:t>
            </a:r>
          </a:p>
        </p:txBody>
      </p:sp>
    </p:spTree>
    <p:extLst>
      <p:ext uri="{BB962C8B-B14F-4D97-AF65-F5344CB8AC3E}">
        <p14:creationId xmlns:p14="http://schemas.microsoft.com/office/powerpoint/2010/main" val="180693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63593" y="186039"/>
            <a:ext cx="9135648" cy="1077218"/>
          </a:xfrm>
          <a:prstGeom prst="rect">
            <a:avLst/>
          </a:prstGeom>
        </p:spPr>
        <p:txBody>
          <a:bodyPr wrap="square" lIns="91440" tIns="45720" rIns="91440" bIns="45720" anchor="t">
            <a:spAutoFit/>
          </a:bodyPr>
          <a:lstStyle/>
          <a:p>
            <a:pPr>
              <a:defRPr/>
            </a:pPr>
            <a:r>
              <a:rPr kumimoji="0" lang="en-US" sz="3200" b="1" i="0" u="none" strike="noStrike" kern="1200" cap="none" spc="0" normalizeH="0" baseline="0" noProof="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Feature Extraction Methods</a:t>
            </a:r>
            <a:r>
              <a:rPr lang="en-US" sz="3200" b="1">
                <a:solidFill>
                  <a:srgbClr val="000000"/>
                </a:solidFill>
                <a:latin typeface="Helvetica Neue" panose="02000503000000020004"/>
                <a:ea typeface="Helvetica Neue" panose="02000503000000020004" pitchFamily="2" charset="0"/>
                <a:cs typeface="Helvetica Neue" panose="02000503000000020004" pitchFamily="2" charset="0"/>
              </a:rPr>
              <a:t> </a:t>
            </a:r>
          </a:p>
          <a:p>
            <a:pPr>
              <a:defRPr/>
            </a:pPr>
            <a:r>
              <a:rPr lang="en-US" sz="3200" b="1">
                <a:solidFill>
                  <a:srgbClr val="000000"/>
                </a:solidFill>
                <a:latin typeface="Helvetica Neue" panose="02000503000000020004"/>
                <a:ea typeface="Helvetica Neue" panose="02000503000000020004" pitchFamily="2" charset="0"/>
                <a:cs typeface="Helvetica Neue" panose="02000503000000020004" pitchFamily="2" charset="0"/>
              </a:rPr>
              <a:t> -Zero Crossings (ZC)</a:t>
            </a:r>
          </a:p>
        </p:txBody>
      </p:sp>
      <p:sp>
        <p:nvSpPr>
          <p:cNvPr id="40" name="Rectangle 39">
            <a:extLst>
              <a:ext uri="{FF2B5EF4-FFF2-40B4-BE49-F238E27FC236}">
                <a16:creationId xmlns:a16="http://schemas.microsoft.com/office/drawing/2014/main" id="{D64D7D77-09E7-964F-B4CA-10A24E14A21C}"/>
              </a:ext>
            </a:extLst>
          </p:cNvPr>
          <p:cNvSpPr/>
          <p:nvPr/>
        </p:nvSpPr>
        <p:spPr>
          <a:xfrm flipH="1">
            <a:off x="100642" y="1243683"/>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DF77F7B0-D99D-CF08-0ED9-407E5FE31E7B}"/>
              </a:ext>
            </a:extLst>
          </p:cNvPr>
          <p:cNvSpPr txBox="1"/>
          <p:nvPr/>
        </p:nvSpPr>
        <p:spPr>
          <a:xfrm>
            <a:off x="203094" y="1318077"/>
            <a:ext cx="11597053" cy="1477328"/>
          </a:xfrm>
          <a:prstGeom prst="rect">
            <a:avLst/>
          </a:prstGeom>
          <a:noFill/>
        </p:spPr>
        <p:txBody>
          <a:bodyPr wrap="square" lIns="91440" tIns="45720" rIns="91440" bIns="45720" rtlCol="0" anchor="t">
            <a:spAutoFit/>
          </a:bodyPr>
          <a:lstStyle/>
          <a:p>
            <a:r>
              <a:rPr lang="en-US"/>
              <a:t>Input Data </a:t>
            </a:r>
            <a:r>
              <a:rPr lang="en-US">
                <a:ea typeface="Calibri"/>
                <a:cs typeface="Calibri"/>
              </a:rPr>
              <a:t> = Binned, Filtered, Quiescence Removed EMG Data</a:t>
            </a:r>
            <a:endParaRPr lang="en-US"/>
          </a:p>
          <a:p>
            <a:endParaRPr lang="en-US">
              <a:ea typeface="Calibri"/>
              <a:cs typeface="Calibri"/>
            </a:endParaRPr>
          </a:p>
          <a:p>
            <a:r>
              <a:rPr lang="en-US">
                <a:ea typeface="Calibri"/>
                <a:cs typeface="Calibri"/>
              </a:rPr>
              <a:t>ZC </a:t>
            </a:r>
            <a:r>
              <a:rPr lang="en-US"/>
              <a:t> =  Number of times for which  </a:t>
            </a:r>
            <a:r>
              <a:rPr lang="en-US" err="1"/>
              <a:t>x</a:t>
            </a:r>
            <a:r>
              <a:rPr lang="en-US" baseline="-25000" err="1"/>
              <a:t>k</a:t>
            </a:r>
            <a:r>
              <a:rPr lang="en-US"/>
              <a:t> * x</a:t>
            </a:r>
            <a:r>
              <a:rPr lang="en-US" baseline="-25000"/>
              <a:t>k+1</a:t>
            </a:r>
            <a:r>
              <a:rPr lang="en-US"/>
              <a:t>  &lt;  0</a:t>
            </a:r>
            <a:endParaRPr lang="en-US">
              <a:ea typeface="Calibri" panose="020F0502020204030204"/>
              <a:cs typeface="Calibri" panose="020F0502020204030204"/>
            </a:endParaRPr>
          </a:p>
          <a:p>
            <a:r>
              <a:rPr lang="en-US">
                <a:ea typeface="Calibri" panose="020F0502020204030204"/>
                <a:cs typeface="Calibri" panose="020F0502020204030204"/>
              </a:rPr>
              <a:t>               |</a:t>
            </a:r>
            <a:r>
              <a:rPr lang="en-US" err="1">
                <a:ea typeface="Calibri" panose="020F0502020204030204"/>
                <a:cs typeface="Calibri" panose="020F0502020204030204"/>
              </a:rPr>
              <a:t>x</a:t>
            </a:r>
            <a:r>
              <a:rPr lang="en-US" baseline="-25000" err="1">
                <a:ea typeface="Calibri" panose="020F0502020204030204"/>
                <a:cs typeface="Calibri" panose="020F0502020204030204"/>
              </a:rPr>
              <a:t>k</a:t>
            </a:r>
            <a:r>
              <a:rPr lang="en-US">
                <a:ea typeface="Calibri" panose="020F0502020204030204"/>
                <a:cs typeface="Calibri" panose="020F0502020204030204"/>
              </a:rPr>
              <a:t> – x</a:t>
            </a:r>
            <a:r>
              <a:rPr lang="en-US" baseline="-25000">
                <a:ea typeface="Calibri" panose="020F0502020204030204"/>
                <a:cs typeface="Calibri" panose="020F0502020204030204"/>
              </a:rPr>
              <a:t>k+1</a:t>
            </a:r>
            <a:r>
              <a:rPr lang="en-US">
                <a:ea typeface="Calibri" panose="020F0502020204030204"/>
                <a:cs typeface="Calibri" panose="020F0502020204030204"/>
              </a:rPr>
              <a:t>| ≥ ε , ε = threshold to eliminate noise</a:t>
            </a:r>
          </a:p>
          <a:p>
            <a:endParaRPr lang="en-US">
              <a:ea typeface="Calibri" panose="020F0502020204030204"/>
              <a:cs typeface="Calibri" panose="020F0502020204030204"/>
            </a:endParaRPr>
          </a:p>
        </p:txBody>
      </p:sp>
      <p:sp>
        <p:nvSpPr>
          <p:cNvPr id="8" name="Left Brace 7">
            <a:extLst>
              <a:ext uri="{FF2B5EF4-FFF2-40B4-BE49-F238E27FC236}">
                <a16:creationId xmlns:a16="http://schemas.microsoft.com/office/drawing/2014/main" id="{DC61D112-D161-5F46-FAF6-0F4534D56CA9}"/>
              </a:ext>
            </a:extLst>
          </p:cNvPr>
          <p:cNvSpPr/>
          <p:nvPr/>
        </p:nvSpPr>
        <p:spPr>
          <a:xfrm>
            <a:off x="3467946" y="1788160"/>
            <a:ext cx="304800" cy="812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descr="A graph of a graph&#10;&#10;Description automatically generated">
            <a:extLst>
              <a:ext uri="{FF2B5EF4-FFF2-40B4-BE49-F238E27FC236}">
                <a16:creationId xmlns:a16="http://schemas.microsoft.com/office/drawing/2014/main" id="{44E98F3D-2D4B-75A0-B5AE-B75D3CD6C0AC}"/>
              </a:ext>
            </a:extLst>
          </p:cNvPr>
          <p:cNvPicPr>
            <a:picLocks noChangeAspect="1"/>
          </p:cNvPicPr>
          <p:nvPr/>
        </p:nvPicPr>
        <p:blipFill>
          <a:blip r:embed="rId3"/>
          <a:stretch>
            <a:fillRect/>
          </a:stretch>
        </p:blipFill>
        <p:spPr>
          <a:xfrm>
            <a:off x="1037366" y="2743200"/>
            <a:ext cx="5486400" cy="4114800"/>
          </a:xfrm>
          <a:prstGeom prst="rect">
            <a:avLst/>
          </a:prstGeom>
        </p:spPr>
      </p:pic>
      <p:sp>
        <p:nvSpPr>
          <p:cNvPr id="10" name="TextBox 9">
            <a:extLst>
              <a:ext uri="{FF2B5EF4-FFF2-40B4-BE49-F238E27FC236}">
                <a16:creationId xmlns:a16="http://schemas.microsoft.com/office/drawing/2014/main" id="{24A07DCC-C0B6-AA37-4BCD-C89AE6FB39ED}"/>
              </a:ext>
            </a:extLst>
          </p:cNvPr>
          <p:cNvSpPr txBox="1"/>
          <p:nvPr/>
        </p:nvSpPr>
        <p:spPr>
          <a:xfrm>
            <a:off x="7291493" y="3430693"/>
            <a:ext cx="368469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ea typeface="Calibri"/>
                <a:cs typeface="Calibri"/>
              </a:rPr>
              <a:t>PseudoCode</a:t>
            </a:r>
            <a:r>
              <a:rPr lang="en-US">
                <a:ea typeface="Calibri"/>
                <a:cs typeface="Calibri"/>
              </a:rPr>
              <a:t>:</a:t>
            </a:r>
            <a:endParaRPr lang="en-US"/>
          </a:p>
          <a:p>
            <a:pPr algn="ctr"/>
            <a:endParaRPr lang="en-US">
              <a:solidFill>
                <a:srgbClr val="000000"/>
              </a:solidFill>
              <a:ea typeface="+mn-lt"/>
              <a:cs typeface="+mn-lt"/>
            </a:endParaRPr>
          </a:p>
          <a:p>
            <a:r>
              <a:rPr lang="en-US">
                <a:solidFill>
                  <a:srgbClr val="0E00FF"/>
                </a:solidFill>
                <a:ea typeface="+mn-lt"/>
                <a:cs typeface="+mn-lt"/>
              </a:rPr>
              <a:t>for </a:t>
            </a:r>
            <a:r>
              <a:rPr lang="en-US" err="1">
                <a:solidFill>
                  <a:srgbClr val="0E00FF"/>
                </a:solidFill>
                <a:ea typeface="+mn-lt"/>
                <a:cs typeface="+mn-lt"/>
              </a:rPr>
              <a:t>i</a:t>
            </a:r>
            <a:r>
              <a:rPr lang="en-US">
                <a:ea typeface="+mn-lt"/>
                <a:cs typeface="+mn-lt"/>
              </a:rPr>
              <a:t> = 1 : (length of bin – 1)</a:t>
            </a:r>
            <a:endParaRPr lang="en-US"/>
          </a:p>
          <a:p>
            <a:r>
              <a:rPr lang="en-US">
                <a:solidFill>
                  <a:srgbClr val="0E00FF"/>
                </a:solidFill>
                <a:ea typeface="+mn-lt"/>
                <a:cs typeface="+mn-lt"/>
              </a:rPr>
              <a:t> if </a:t>
            </a:r>
            <a:r>
              <a:rPr lang="en-US" err="1">
                <a:solidFill>
                  <a:srgbClr val="0E00FF"/>
                </a:solidFill>
                <a:ea typeface="+mn-lt"/>
                <a:cs typeface="+mn-lt"/>
              </a:rPr>
              <a:t>i</a:t>
            </a:r>
            <a:r>
              <a:rPr lang="en-US">
                <a:ea typeface="+mn-lt"/>
                <a:cs typeface="+mn-lt"/>
              </a:rPr>
              <a:t> * (i+1) &lt; 0</a:t>
            </a:r>
            <a:endParaRPr lang="en-US"/>
          </a:p>
          <a:p>
            <a:r>
              <a:rPr lang="en-US">
                <a:ea typeface="Calibri" panose="020F0502020204030204"/>
                <a:cs typeface="Calibri" panose="020F0502020204030204"/>
              </a:rPr>
              <a:t>  if |</a:t>
            </a:r>
            <a:r>
              <a:rPr lang="en-US" err="1">
                <a:ea typeface="Calibri" panose="020F0502020204030204"/>
                <a:cs typeface="Calibri" panose="020F0502020204030204"/>
              </a:rPr>
              <a:t>i</a:t>
            </a:r>
            <a:r>
              <a:rPr lang="en-US">
                <a:ea typeface="Calibri" panose="020F0502020204030204"/>
                <a:cs typeface="Calibri" panose="020F0502020204030204"/>
              </a:rPr>
              <a:t> - (i+1)|  ≥ ε</a:t>
            </a:r>
          </a:p>
          <a:p>
            <a:r>
              <a:rPr lang="en-US">
                <a:ea typeface="Calibri" panose="020F0502020204030204"/>
                <a:cs typeface="Calibri" panose="020F0502020204030204"/>
              </a:rPr>
              <a:t>   increase count of ZC by 1</a:t>
            </a:r>
          </a:p>
          <a:p>
            <a:r>
              <a:rPr lang="en-US">
                <a:solidFill>
                  <a:srgbClr val="0E00FF"/>
                </a:solidFill>
                <a:ea typeface="+mn-lt"/>
                <a:cs typeface="+mn-lt"/>
              </a:rPr>
              <a:t>  end</a:t>
            </a:r>
            <a:endParaRPr lang="en-US"/>
          </a:p>
          <a:p>
            <a:r>
              <a:rPr lang="en-US">
                <a:solidFill>
                  <a:srgbClr val="0E00FF"/>
                </a:solidFill>
                <a:ea typeface="+mn-lt"/>
                <a:cs typeface="+mn-lt"/>
              </a:rPr>
              <a:t> end</a:t>
            </a:r>
          </a:p>
          <a:p>
            <a:r>
              <a:rPr lang="en-US">
                <a:solidFill>
                  <a:srgbClr val="0E00FF"/>
                </a:solidFill>
                <a:ea typeface="+mn-lt"/>
                <a:cs typeface="+mn-lt"/>
              </a:rPr>
              <a:t>end</a:t>
            </a:r>
            <a:endParaRPr lang="en-US"/>
          </a:p>
          <a:p>
            <a:endParaRPr lang="en-US">
              <a:ea typeface="Calibri"/>
              <a:cs typeface="Calibri"/>
            </a:endParaRPr>
          </a:p>
        </p:txBody>
      </p:sp>
      <p:cxnSp>
        <p:nvCxnSpPr>
          <p:cNvPr id="11" name="Straight Arrow Connector 10">
            <a:extLst>
              <a:ext uri="{FF2B5EF4-FFF2-40B4-BE49-F238E27FC236}">
                <a16:creationId xmlns:a16="http://schemas.microsoft.com/office/drawing/2014/main" id="{30EDB243-4D15-4122-B0E5-114B6E2567D1}"/>
              </a:ext>
            </a:extLst>
          </p:cNvPr>
          <p:cNvCxnSpPr/>
          <p:nvPr/>
        </p:nvCxnSpPr>
        <p:spPr>
          <a:xfrm>
            <a:off x="2441786" y="5127413"/>
            <a:ext cx="132080" cy="1422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745E5321-3DF3-5BE2-664D-2B930F79B1DE}"/>
              </a:ext>
            </a:extLst>
          </p:cNvPr>
          <p:cNvCxnSpPr/>
          <p:nvPr/>
        </p:nvCxnSpPr>
        <p:spPr>
          <a:xfrm flipH="1">
            <a:off x="2676512" y="5106047"/>
            <a:ext cx="101600" cy="1828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FCDA586E-13CD-798F-BFA6-D9C061E7191B}"/>
              </a:ext>
            </a:extLst>
          </p:cNvPr>
          <p:cNvCxnSpPr/>
          <p:nvPr/>
        </p:nvCxnSpPr>
        <p:spPr>
          <a:xfrm flipH="1" flipV="1">
            <a:off x="2909146" y="5283200"/>
            <a:ext cx="50800" cy="1117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EDB2B03E-CFE5-747F-7F91-708E048DA69A}"/>
              </a:ext>
            </a:extLst>
          </p:cNvPr>
          <p:cNvCxnSpPr/>
          <p:nvPr/>
        </p:nvCxnSpPr>
        <p:spPr>
          <a:xfrm flipH="1">
            <a:off x="3061546" y="5168053"/>
            <a:ext cx="121919" cy="101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1BD063D2-C53D-1C07-8270-AB925501EE6E}"/>
              </a:ext>
            </a:extLst>
          </p:cNvPr>
          <p:cNvCxnSpPr/>
          <p:nvPr/>
        </p:nvCxnSpPr>
        <p:spPr>
          <a:xfrm>
            <a:off x="3264746" y="5208693"/>
            <a:ext cx="20320" cy="508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E0C3E735-49BF-A7DA-54A7-EF4EAFF60F89}"/>
              </a:ext>
            </a:extLst>
          </p:cNvPr>
          <p:cNvCxnSpPr/>
          <p:nvPr/>
        </p:nvCxnSpPr>
        <p:spPr>
          <a:xfrm flipH="1">
            <a:off x="3376506" y="5130800"/>
            <a:ext cx="30480" cy="1625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FCECCED1-1BA3-6547-5BD7-B2FB6510BBFB}"/>
              </a:ext>
            </a:extLst>
          </p:cNvPr>
          <p:cNvCxnSpPr/>
          <p:nvPr/>
        </p:nvCxnSpPr>
        <p:spPr>
          <a:xfrm>
            <a:off x="3705013" y="5168053"/>
            <a:ext cx="60959" cy="914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F715149B-B5BA-55D9-319B-35989F078567}"/>
              </a:ext>
            </a:extLst>
          </p:cNvPr>
          <p:cNvCxnSpPr/>
          <p:nvPr/>
        </p:nvCxnSpPr>
        <p:spPr>
          <a:xfrm flipV="1">
            <a:off x="3908213" y="5269653"/>
            <a:ext cx="50800" cy="152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3EF8C847-2168-DE51-70A0-AF74883D1D0A}"/>
              </a:ext>
            </a:extLst>
          </p:cNvPr>
          <p:cNvCxnSpPr/>
          <p:nvPr/>
        </p:nvCxnSpPr>
        <p:spPr>
          <a:xfrm>
            <a:off x="4036906" y="5222240"/>
            <a:ext cx="60959" cy="609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217248B7-41F4-C8F9-CD7A-5D359C47302A}"/>
              </a:ext>
            </a:extLst>
          </p:cNvPr>
          <p:cNvCxnSpPr/>
          <p:nvPr/>
        </p:nvCxnSpPr>
        <p:spPr>
          <a:xfrm flipH="1">
            <a:off x="4138506" y="5188373"/>
            <a:ext cx="121919" cy="812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D12C263C-3207-5C75-8066-8A9ECE15BAF6}"/>
              </a:ext>
            </a:extLst>
          </p:cNvPr>
          <p:cNvCxnSpPr/>
          <p:nvPr/>
        </p:nvCxnSpPr>
        <p:spPr>
          <a:xfrm>
            <a:off x="4727786" y="5201920"/>
            <a:ext cx="60959" cy="812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A522594D-1DF4-7601-A56D-D414556DC6AB}"/>
              </a:ext>
            </a:extLst>
          </p:cNvPr>
          <p:cNvCxnSpPr/>
          <p:nvPr/>
        </p:nvCxnSpPr>
        <p:spPr>
          <a:xfrm flipV="1">
            <a:off x="4964853" y="5283200"/>
            <a:ext cx="81279" cy="172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8222105-F7F7-B855-D87E-1ED420C5A3A4}"/>
              </a:ext>
            </a:extLst>
          </p:cNvPr>
          <p:cNvCxnSpPr/>
          <p:nvPr/>
        </p:nvCxnSpPr>
        <p:spPr>
          <a:xfrm flipV="1">
            <a:off x="2323253" y="5279813"/>
            <a:ext cx="81279" cy="2235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F7E2A574-C611-CA5E-CDAB-642D80465C57}"/>
              </a:ext>
            </a:extLst>
          </p:cNvPr>
          <p:cNvCxnSpPr/>
          <p:nvPr/>
        </p:nvCxnSpPr>
        <p:spPr>
          <a:xfrm>
            <a:off x="5096933" y="5110480"/>
            <a:ext cx="60960" cy="172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1F8BB652-D7F0-D18B-8FC1-3954730C3D1E}"/>
              </a:ext>
            </a:extLst>
          </p:cNvPr>
          <p:cNvCxnSpPr/>
          <p:nvPr/>
        </p:nvCxnSpPr>
        <p:spPr>
          <a:xfrm flipV="1">
            <a:off x="5208693" y="5289973"/>
            <a:ext cx="50800" cy="1422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1AF11E65-3050-1ABB-BF92-B1C48871131D}"/>
              </a:ext>
            </a:extLst>
          </p:cNvPr>
          <p:cNvCxnSpPr/>
          <p:nvPr/>
        </p:nvCxnSpPr>
        <p:spPr>
          <a:xfrm flipH="1" flipV="1">
            <a:off x="5361093" y="5279813"/>
            <a:ext cx="101600" cy="152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67189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53433" y="125079"/>
            <a:ext cx="9135648" cy="1077218"/>
          </a:xfrm>
          <a:prstGeom prst="rect">
            <a:avLst/>
          </a:prstGeom>
        </p:spPr>
        <p:txBody>
          <a:bodyPr wrap="square" lIns="91440" tIns="45720" rIns="91440" bIns="45720" anchor="t">
            <a:spAutoFit/>
          </a:bodyPr>
          <a:lstStyle/>
          <a:p>
            <a:pPr>
              <a:defRPr/>
            </a:pPr>
            <a:r>
              <a:rPr kumimoji="0" lang="en-US" sz="3200" b="1" i="0" u="none" strike="noStrike" kern="1200" cap="none" spc="0" normalizeH="0" baseline="0" noProof="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Feature Extraction Methods</a:t>
            </a:r>
            <a:r>
              <a:rPr lang="en-US" sz="3200" b="1">
                <a:solidFill>
                  <a:srgbClr val="000000"/>
                </a:solidFill>
                <a:latin typeface="Helvetica Neue" panose="02000503000000020004"/>
                <a:ea typeface="Helvetica Neue" panose="02000503000000020004" pitchFamily="2" charset="0"/>
                <a:cs typeface="Helvetica Neue" panose="02000503000000020004" pitchFamily="2" charset="0"/>
              </a:rPr>
              <a:t> </a:t>
            </a:r>
          </a:p>
          <a:p>
            <a:pPr>
              <a:defRPr/>
            </a:pPr>
            <a:r>
              <a:rPr lang="en-US" sz="3200" b="1">
                <a:solidFill>
                  <a:srgbClr val="000000"/>
                </a:solidFill>
                <a:latin typeface="Helvetica Neue" panose="02000503000000020004"/>
                <a:ea typeface="Helvetica Neue" panose="02000503000000020004" pitchFamily="2" charset="0"/>
                <a:cs typeface="Helvetica Neue" panose="02000503000000020004" pitchFamily="2" charset="0"/>
              </a:rPr>
              <a:t> - Slope Sign Change (SSC)</a:t>
            </a: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 name="Picture 2" descr="A graph of a graph&#10;&#10;Description automatically generated">
            <a:extLst>
              <a:ext uri="{FF2B5EF4-FFF2-40B4-BE49-F238E27FC236}">
                <a16:creationId xmlns:a16="http://schemas.microsoft.com/office/drawing/2014/main" id="{EEA8DFCC-10A4-93E6-6190-4B18F7F08614}"/>
              </a:ext>
            </a:extLst>
          </p:cNvPr>
          <p:cNvPicPr>
            <a:picLocks noChangeAspect="1"/>
          </p:cNvPicPr>
          <p:nvPr/>
        </p:nvPicPr>
        <p:blipFill>
          <a:blip r:embed="rId3"/>
          <a:stretch>
            <a:fillRect/>
          </a:stretch>
        </p:blipFill>
        <p:spPr>
          <a:xfrm>
            <a:off x="1127760" y="2489200"/>
            <a:ext cx="5486400" cy="4114800"/>
          </a:xfrm>
          <a:prstGeom prst="rect">
            <a:avLst/>
          </a:prstGeom>
        </p:spPr>
      </p:pic>
      <p:sp>
        <p:nvSpPr>
          <p:cNvPr id="4" name="TextBox 3">
            <a:extLst>
              <a:ext uri="{FF2B5EF4-FFF2-40B4-BE49-F238E27FC236}">
                <a16:creationId xmlns:a16="http://schemas.microsoft.com/office/drawing/2014/main" id="{E57B14AA-21D1-6392-F593-7F2BAF540B53}"/>
              </a:ext>
            </a:extLst>
          </p:cNvPr>
          <p:cNvSpPr txBox="1"/>
          <p:nvPr/>
        </p:nvSpPr>
        <p:spPr>
          <a:xfrm>
            <a:off x="7352453" y="2801668"/>
            <a:ext cx="360117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ea typeface="Calibri" panose="020F0502020204030204"/>
                <a:cs typeface="Calibri" panose="020F0502020204030204"/>
              </a:rPr>
              <a:t>PseudoCode</a:t>
            </a:r>
            <a:r>
              <a:rPr lang="en-US">
                <a:ea typeface="Calibri" panose="020F0502020204030204"/>
                <a:cs typeface="Calibri" panose="020F0502020204030204"/>
              </a:rPr>
              <a:t>:</a:t>
            </a:r>
          </a:p>
          <a:p>
            <a:pPr algn="ctr"/>
            <a:endParaRPr lang="en-US">
              <a:ea typeface="Calibri" panose="020F0502020204030204"/>
              <a:cs typeface="Calibri" panose="020F0502020204030204"/>
            </a:endParaRPr>
          </a:p>
          <a:p>
            <a:r>
              <a:rPr lang="en-US">
                <a:solidFill>
                  <a:srgbClr val="0E00FF"/>
                </a:solidFill>
                <a:ea typeface="Calibri" panose="020F0502020204030204"/>
                <a:cs typeface="Calibri" panose="020F0502020204030204"/>
              </a:rPr>
              <a:t>for </a:t>
            </a:r>
            <a:r>
              <a:rPr lang="en-US" err="1">
                <a:solidFill>
                  <a:srgbClr val="0E00FF"/>
                </a:solidFill>
                <a:ea typeface="Calibri" panose="020F0502020204030204"/>
                <a:cs typeface="Calibri" panose="020F0502020204030204"/>
              </a:rPr>
              <a:t>i</a:t>
            </a:r>
            <a:r>
              <a:rPr lang="en-US">
                <a:ea typeface="Calibri" panose="020F0502020204030204"/>
                <a:cs typeface="Calibri" panose="020F0502020204030204"/>
              </a:rPr>
              <a:t> = 1 : (length of bin – 1)</a:t>
            </a:r>
          </a:p>
          <a:p>
            <a:r>
              <a:rPr lang="en-US">
                <a:ea typeface="Calibri" panose="020F0502020204030204"/>
                <a:cs typeface="Calibri" panose="020F0502020204030204"/>
              </a:rPr>
              <a:t> dy1 = (</a:t>
            </a:r>
            <a:r>
              <a:rPr lang="en-US" err="1">
                <a:ea typeface="Calibri" panose="020F0502020204030204"/>
                <a:cs typeface="Calibri" panose="020F0502020204030204"/>
              </a:rPr>
              <a:t>i</a:t>
            </a:r>
            <a:r>
              <a:rPr lang="en-US">
                <a:ea typeface="Calibri" panose="020F0502020204030204"/>
                <a:cs typeface="Calibri" panose="020F0502020204030204"/>
              </a:rPr>
              <a:t> + 1) - </a:t>
            </a:r>
            <a:r>
              <a:rPr lang="en-US" err="1">
                <a:ea typeface="Calibri" panose="020F0502020204030204"/>
                <a:cs typeface="Calibri" panose="020F0502020204030204"/>
              </a:rPr>
              <a:t>i</a:t>
            </a:r>
            <a:r>
              <a:rPr lang="en-US">
                <a:ea typeface="Calibri" panose="020F0502020204030204"/>
                <a:cs typeface="Calibri" panose="020F0502020204030204"/>
              </a:rPr>
              <a:t>;</a:t>
            </a:r>
          </a:p>
          <a:p>
            <a:r>
              <a:rPr lang="en-US">
                <a:ea typeface="Calibri" panose="020F0502020204030204"/>
                <a:cs typeface="Calibri" panose="020F0502020204030204"/>
              </a:rPr>
              <a:t> dy2 = (</a:t>
            </a:r>
            <a:r>
              <a:rPr lang="en-US" err="1">
                <a:ea typeface="Calibri" panose="020F0502020204030204"/>
                <a:cs typeface="Calibri" panose="020F0502020204030204"/>
              </a:rPr>
              <a:t>i</a:t>
            </a:r>
            <a:r>
              <a:rPr lang="en-US">
                <a:ea typeface="Calibri" panose="020F0502020204030204"/>
                <a:cs typeface="Calibri" panose="020F0502020204030204"/>
              </a:rPr>
              <a:t> + 2) - (</a:t>
            </a:r>
            <a:r>
              <a:rPr lang="en-US" err="1">
                <a:ea typeface="Calibri" panose="020F0502020204030204"/>
                <a:cs typeface="Calibri" panose="020F0502020204030204"/>
              </a:rPr>
              <a:t>i</a:t>
            </a:r>
            <a:r>
              <a:rPr lang="en-US">
                <a:ea typeface="Calibri" panose="020F0502020204030204"/>
                <a:cs typeface="Calibri" panose="020F0502020204030204"/>
              </a:rPr>
              <a:t> + 1); </a:t>
            </a:r>
            <a:endParaRPr lang="en-US"/>
          </a:p>
          <a:p>
            <a:r>
              <a:rPr lang="en-US">
                <a:solidFill>
                  <a:srgbClr val="0E00FF"/>
                </a:solidFill>
                <a:ea typeface="Calibri" panose="020F0502020204030204"/>
                <a:cs typeface="Calibri" panose="020F0502020204030204"/>
              </a:rPr>
              <a:t> if </a:t>
            </a:r>
            <a:r>
              <a:rPr lang="en-US">
                <a:solidFill>
                  <a:srgbClr val="2C2D22"/>
                </a:solidFill>
                <a:ea typeface="Calibri" panose="020F0502020204030204"/>
                <a:cs typeface="Calibri" panose="020F0502020204030204"/>
              </a:rPr>
              <a:t>dy1</a:t>
            </a:r>
            <a:r>
              <a:rPr lang="en-US">
                <a:ea typeface="Calibri" panose="020F0502020204030204"/>
                <a:cs typeface="Calibri" panose="020F0502020204030204"/>
              </a:rPr>
              <a:t> * dy2 &lt; 0</a:t>
            </a:r>
            <a:endParaRPr lang="en-US"/>
          </a:p>
          <a:p>
            <a:r>
              <a:rPr lang="en-US">
                <a:ea typeface="Calibri" panose="020F0502020204030204"/>
                <a:cs typeface="Calibri" panose="020F0502020204030204"/>
              </a:rPr>
              <a:t>  </a:t>
            </a:r>
            <a:r>
              <a:rPr lang="en-US">
                <a:solidFill>
                  <a:schemeClr val="accent1">
                    <a:lumMod val="75000"/>
                  </a:schemeClr>
                </a:solidFill>
                <a:ea typeface="Calibri" panose="020F0502020204030204"/>
                <a:cs typeface="Calibri" panose="020F0502020204030204"/>
              </a:rPr>
              <a:t>if</a:t>
            </a:r>
            <a:r>
              <a:rPr lang="en-US">
                <a:ea typeface="Calibri" panose="020F0502020204030204"/>
                <a:cs typeface="Calibri" panose="020F0502020204030204"/>
              </a:rPr>
              <a:t> |dy1 - dy2| ≥ ε</a:t>
            </a:r>
          </a:p>
          <a:p>
            <a:r>
              <a:rPr lang="en-US">
                <a:ea typeface="Calibri" panose="020F0502020204030204"/>
                <a:cs typeface="Calibri" panose="020F0502020204030204"/>
              </a:rPr>
              <a:t>   increase count of SSC by 1</a:t>
            </a:r>
          </a:p>
          <a:p>
            <a:r>
              <a:rPr lang="en-US">
                <a:solidFill>
                  <a:srgbClr val="0E00FF"/>
                </a:solidFill>
                <a:ea typeface="Calibri" panose="020F0502020204030204"/>
                <a:cs typeface="Calibri" panose="020F0502020204030204"/>
              </a:rPr>
              <a:t>  end</a:t>
            </a:r>
          </a:p>
          <a:p>
            <a:r>
              <a:rPr lang="en-US">
                <a:solidFill>
                  <a:srgbClr val="0E00FF"/>
                </a:solidFill>
                <a:ea typeface="Calibri" panose="020F0502020204030204"/>
                <a:cs typeface="Calibri" panose="020F0502020204030204"/>
              </a:rPr>
              <a:t> end</a:t>
            </a:r>
            <a:endParaRPr lang="en-US">
              <a:ea typeface="Calibri" panose="020F0502020204030204"/>
              <a:cs typeface="Calibri" panose="020F0502020204030204"/>
            </a:endParaRPr>
          </a:p>
          <a:p>
            <a:r>
              <a:rPr lang="en-US">
                <a:solidFill>
                  <a:srgbClr val="0E00FF"/>
                </a:solidFill>
                <a:ea typeface="Calibri" panose="020F0502020204030204"/>
                <a:cs typeface="Calibri" panose="020F0502020204030204"/>
              </a:rPr>
              <a:t>end</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75A243FA-7206-8361-6E90-D79672C71595}"/>
              </a:ext>
            </a:extLst>
          </p:cNvPr>
          <p:cNvSpPr txBox="1"/>
          <p:nvPr/>
        </p:nvSpPr>
        <p:spPr>
          <a:xfrm>
            <a:off x="477414" y="1399357"/>
            <a:ext cx="10702973" cy="923330"/>
          </a:xfrm>
          <a:prstGeom prst="rect">
            <a:avLst/>
          </a:prstGeom>
          <a:noFill/>
        </p:spPr>
        <p:txBody>
          <a:bodyPr wrap="square" lIns="91440" tIns="45720" rIns="91440" bIns="45720" rtlCol="0" anchor="t">
            <a:spAutoFit/>
          </a:bodyPr>
          <a:lstStyle/>
          <a:p>
            <a:r>
              <a:rPr lang="en-US"/>
              <a:t>Input Data </a:t>
            </a:r>
            <a:r>
              <a:rPr lang="en-US">
                <a:ea typeface="Calibri"/>
                <a:cs typeface="Calibri"/>
              </a:rPr>
              <a:t> = Binned, Filtered, Quiescence Removed EMG Data</a:t>
            </a:r>
            <a:endParaRPr lang="en-US"/>
          </a:p>
          <a:p>
            <a:r>
              <a:rPr lang="en-US">
                <a:ea typeface="Calibri"/>
                <a:cs typeface="Calibri"/>
              </a:rPr>
              <a:t>SSC </a:t>
            </a:r>
            <a:r>
              <a:rPr lang="en-US"/>
              <a:t> =  Number of times the sign of the slope changes within the bin</a:t>
            </a:r>
            <a:endParaRPr lang="en-US">
              <a:ea typeface="Calibri"/>
              <a:cs typeface="Calibri"/>
            </a:endParaRPr>
          </a:p>
          <a:p>
            <a:r>
              <a:rPr lang="en-US"/>
              <a:t>  =  Number of local maxima and minima, ε = threshold to eliminate noise</a:t>
            </a:r>
          </a:p>
        </p:txBody>
      </p:sp>
      <p:cxnSp>
        <p:nvCxnSpPr>
          <p:cNvPr id="7" name="Straight Arrow Connector 6">
            <a:extLst>
              <a:ext uri="{FF2B5EF4-FFF2-40B4-BE49-F238E27FC236}">
                <a16:creationId xmlns:a16="http://schemas.microsoft.com/office/drawing/2014/main" id="{A2C084C4-E7CC-08B6-100A-5F69C9ACD478}"/>
              </a:ext>
            </a:extLst>
          </p:cNvPr>
          <p:cNvCxnSpPr/>
          <p:nvPr/>
        </p:nvCxnSpPr>
        <p:spPr>
          <a:xfrm flipH="1">
            <a:off x="3969173" y="2943013"/>
            <a:ext cx="213359" cy="304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D5F69F-7D94-37E7-94E1-4C56A0C5C77B}"/>
              </a:ext>
            </a:extLst>
          </p:cNvPr>
          <p:cNvCxnSpPr/>
          <p:nvPr/>
        </p:nvCxnSpPr>
        <p:spPr>
          <a:xfrm flipV="1">
            <a:off x="3671146" y="5730240"/>
            <a:ext cx="111760" cy="2641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81B69563-CDAB-0976-32F6-1B1CE539B1E9}"/>
              </a:ext>
            </a:extLst>
          </p:cNvPr>
          <p:cNvCxnSpPr/>
          <p:nvPr/>
        </p:nvCxnSpPr>
        <p:spPr>
          <a:xfrm>
            <a:off x="2932853" y="4572000"/>
            <a:ext cx="121919" cy="152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0534E127-72D4-691E-2AC4-482C127BDEE5}"/>
              </a:ext>
            </a:extLst>
          </p:cNvPr>
          <p:cNvCxnSpPr/>
          <p:nvPr/>
        </p:nvCxnSpPr>
        <p:spPr>
          <a:xfrm flipH="1">
            <a:off x="4991946" y="4578773"/>
            <a:ext cx="142240" cy="1219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0975B5BC-4D89-2A57-62CA-02A161C69BB3}"/>
              </a:ext>
            </a:extLst>
          </p:cNvPr>
          <p:cNvCxnSpPr/>
          <p:nvPr/>
        </p:nvCxnSpPr>
        <p:spPr>
          <a:xfrm flipH="1">
            <a:off x="4226560" y="4836160"/>
            <a:ext cx="142240" cy="1320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066BFC41-1F11-DDA7-8AE5-B89F353DEDB3}"/>
              </a:ext>
            </a:extLst>
          </p:cNvPr>
          <p:cNvCxnSpPr/>
          <p:nvPr/>
        </p:nvCxnSpPr>
        <p:spPr>
          <a:xfrm flipH="1" flipV="1">
            <a:off x="4297680" y="5401733"/>
            <a:ext cx="10160" cy="254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4F153AB5-A372-11E3-AF1B-18092A6A89A6}"/>
              </a:ext>
            </a:extLst>
          </p:cNvPr>
          <p:cNvCxnSpPr/>
          <p:nvPr/>
        </p:nvCxnSpPr>
        <p:spPr>
          <a:xfrm flipH="1">
            <a:off x="4531360" y="4876800"/>
            <a:ext cx="81280" cy="1320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6CA199FF-5073-AC45-EF87-3A74BBC605E3}"/>
              </a:ext>
            </a:extLst>
          </p:cNvPr>
          <p:cNvCxnSpPr/>
          <p:nvPr/>
        </p:nvCxnSpPr>
        <p:spPr>
          <a:xfrm flipH="1" flipV="1">
            <a:off x="4732219" y="5393914"/>
            <a:ext cx="81280" cy="203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 name="Straight Arrow Connector 4">
            <a:extLst>
              <a:ext uri="{FF2B5EF4-FFF2-40B4-BE49-F238E27FC236}">
                <a16:creationId xmlns:a16="http://schemas.microsoft.com/office/drawing/2014/main" id="{E031B67B-C743-646F-D16C-5A563C892213}"/>
              </a:ext>
            </a:extLst>
          </p:cNvPr>
          <p:cNvCxnSpPr/>
          <p:nvPr/>
        </p:nvCxnSpPr>
        <p:spPr>
          <a:xfrm flipV="1">
            <a:off x="2562411" y="5162176"/>
            <a:ext cx="33616" cy="2577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1BF4454C-67CD-59E1-0633-850B3189693F}"/>
              </a:ext>
            </a:extLst>
          </p:cNvPr>
          <p:cNvCxnSpPr/>
          <p:nvPr/>
        </p:nvCxnSpPr>
        <p:spPr>
          <a:xfrm>
            <a:off x="2371911" y="4747558"/>
            <a:ext cx="100851" cy="2577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D2976657-295B-DD12-2A09-BCEC08ADF6DE}"/>
              </a:ext>
            </a:extLst>
          </p:cNvPr>
          <p:cNvCxnSpPr/>
          <p:nvPr/>
        </p:nvCxnSpPr>
        <p:spPr>
          <a:xfrm>
            <a:off x="2719294" y="4803588"/>
            <a:ext cx="11205" cy="1456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AB21127E-6C99-5425-AAF0-D0D26246F3AD}"/>
              </a:ext>
            </a:extLst>
          </p:cNvPr>
          <p:cNvCxnSpPr/>
          <p:nvPr/>
        </p:nvCxnSpPr>
        <p:spPr>
          <a:xfrm flipH="1">
            <a:off x="2898587" y="4788647"/>
            <a:ext cx="33620" cy="2353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881D46F2-FE81-B595-2678-F7DD6C30EEEE}"/>
              </a:ext>
            </a:extLst>
          </p:cNvPr>
          <p:cNvCxnSpPr/>
          <p:nvPr/>
        </p:nvCxnSpPr>
        <p:spPr>
          <a:xfrm flipH="1" flipV="1">
            <a:off x="2980764" y="5251823"/>
            <a:ext cx="11205" cy="1905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6616BD82-1BA1-4134-6F04-754F481B882D}"/>
              </a:ext>
            </a:extLst>
          </p:cNvPr>
          <p:cNvCxnSpPr>
            <a:cxnSpLocks/>
          </p:cNvCxnSpPr>
          <p:nvPr/>
        </p:nvCxnSpPr>
        <p:spPr>
          <a:xfrm flipH="1" flipV="1">
            <a:off x="3216087" y="5307852"/>
            <a:ext cx="11205" cy="1905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223829B1-D283-3F78-50DE-78E5CDD02DCD}"/>
              </a:ext>
            </a:extLst>
          </p:cNvPr>
          <p:cNvCxnSpPr>
            <a:cxnSpLocks/>
          </p:cNvCxnSpPr>
          <p:nvPr/>
        </p:nvCxnSpPr>
        <p:spPr>
          <a:xfrm flipH="1" flipV="1">
            <a:off x="3372970" y="5106146"/>
            <a:ext cx="67234" cy="26894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76FB28B2-667B-153B-77D4-58A917E15B46}"/>
              </a:ext>
            </a:extLst>
          </p:cNvPr>
          <p:cNvCxnSpPr/>
          <p:nvPr/>
        </p:nvCxnSpPr>
        <p:spPr>
          <a:xfrm>
            <a:off x="3238502" y="4915647"/>
            <a:ext cx="67233" cy="1792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DB912864-3E63-43F5-BD72-DDB8FB2CE866}"/>
              </a:ext>
            </a:extLst>
          </p:cNvPr>
          <p:cNvCxnSpPr/>
          <p:nvPr/>
        </p:nvCxnSpPr>
        <p:spPr>
          <a:xfrm>
            <a:off x="3428999" y="4758764"/>
            <a:ext cx="11205" cy="1905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183DA6AC-AB13-9F85-425D-1A9AB0209D90}"/>
              </a:ext>
            </a:extLst>
          </p:cNvPr>
          <p:cNvCxnSpPr/>
          <p:nvPr/>
        </p:nvCxnSpPr>
        <p:spPr>
          <a:xfrm flipH="1" flipV="1">
            <a:off x="3496234" y="5083736"/>
            <a:ext cx="78441" cy="2129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D366FCDD-3DF9-E802-EC63-F85FAF6F6722}"/>
              </a:ext>
            </a:extLst>
          </p:cNvPr>
          <p:cNvCxnSpPr/>
          <p:nvPr/>
        </p:nvCxnSpPr>
        <p:spPr>
          <a:xfrm flipH="1">
            <a:off x="3570941" y="4855882"/>
            <a:ext cx="123264" cy="1568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9B70438A-454C-F02F-3379-FB19DFAF4FA9}"/>
              </a:ext>
            </a:extLst>
          </p:cNvPr>
          <p:cNvCxnSpPr/>
          <p:nvPr/>
        </p:nvCxnSpPr>
        <p:spPr>
          <a:xfrm flipV="1">
            <a:off x="4120032" y="5263031"/>
            <a:ext cx="22409" cy="302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8A22CD2C-AE61-D48B-7A6D-D0E0FA41111B}"/>
              </a:ext>
            </a:extLst>
          </p:cNvPr>
          <p:cNvCxnSpPr>
            <a:cxnSpLocks/>
          </p:cNvCxnSpPr>
          <p:nvPr/>
        </p:nvCxnSpPr>
        <p:spPr>
          <a:xfrm flipV="1">
            <a:off x="5048823" y="5113767"/>
            <a:ext cx="154044" cy="3936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2EB4D577-B571-5DD3-8F15-B70592865AA1}"/>
              </a:ext>
            </a:extLst>
          </p:cNvPr>
          <p:cNvCxnSpPr>
            <a:cxnSpLocks/>
          </p:cNvCxnSpPr>
          <p:nvPr/>
        </p:nvCxnSpPr>
        <p:spPr>
          <a:xfrm flipV="1">
            <a:off x="5408707" y="5229411"/>
            <a:ext cx="11205" cy="3025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B7001A69-A898-5063-E998-6EF16AC33C97}"/>
              </a:ext>
            </a:extLst>
          </p:cNvPr>
          <p:cNvCxnSpPr>
            <a:cxnSpLocks/>
          </p:cNvCxnSpPr>
          <p:nvPr/>
        </p:nvCxnSpPr>
        <p:spPr>
          <a:xfrm flipH="1">
            <a:off x="5316917" y="4702038"/>
            <a:ext cx="209475" cy="2003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1737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12793" y="175879"/>
            <a:ext cx="9135648" cy="1077218"/>
          </a:xfrm>
          <a:prstGeom prst="rect">
            <a:avLst/>
          </a:prstGeom>
        </p:spPr>
        <p:txBody>
          <a:bodyPr wrap="square" lIns="91440" tIns="45720" rIns="91440" bIns="45720" anchor="t">
            <a:spAutoFit/>
          </a:bodyPr>
          <a:lstStyle/>
          <a:p>
            <a:pPr>
              <a:defRPr/>
            </a:pPr>
            <a:r>
              <a:rPr kumimoji="0" lang="en-US" sz="3200" b="1" i="0" u="none" strike="noStrike" kern="1200" cap="none" spc="0" normalizeH="0" baseline="0" noProof="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Feature Extraction Methods</a:t>
            </a:r>
          </a:p>
          <a:p>
            <a:pPr>
              <a:defRPr/>
            </a:pPr>
            <a:r>
              <a:rPr lang="en-US" sz="3200" b="1">
                <a:solidFill>
                  <a:srgbClr val="000000"/>
                </a:solidFill>
                <a:latin typeface="Helvetica Neue"/>
                <a:ea typeface="Helvetica Neue" panose="02000503000000020004" pitchFamily="2" charset="0"/>
                <a:cs typeface="Helvetica Neue" panose="02000503000000020004" pitchFamily="2" charset="0"/>
              </a:rPr>
              <a:t> - Waveform Length (WL)</a:t>
            </a: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 name="Picture 2" descr="A graph of a graph&#10;&#10;Description automatically generated">
            <a:extLst>
              <a:ext uri="{FF2B5EF4-FFF2-40B4-BE49-F238E27FC236}">
                <a16:creationId xmlns:a16="http://schemas.microsoft.com/office/drawing/2014/main" id="{F42225BB-26BA-E828-95A9-670810144DCB}"/>
              </a:ext>
            </a:extLst>
          </p:cNvPr>
          <p:cNvPicPr>
            <a:picLocks noChangeAspect="1"/>
          </p:cNvPicPr>
          <p:nvPr/>
        </p:nvPicPr>
        <p:blipFill>
          <a:blip r:embed="rId3"/>
          <a:stretch>
            <a:fillRect/>
          </a:stretch>
        </p:blipFill>
        <p:spPr>
          <a:xfrm>
            <a:off x="2684242" y="2459766"/>
            <a:ext cx="5685595" cy="4114800"/>
          </a:xfrm>
          <a:prstGeom prst="rect">
            <a:avLst/>
          </a:prstGeom>
        </p:spPr>
      </p:pic>
      <p:sp>
        <p:nvSpPr>
          <p:cNvPr id="12" name="TextBox 11">
            <a:extLst>
              <a:ext uri="{FF2B5EF4-FFF2-40B4-BE49-F238E27FC236}">
                <a16:creationId xmlns:a16="http://schemas.microsoft.com/office/drawing/2014/main" id="{7C7D39B0-0143-524E-F915-8B559493435A}"/>
              </a:ext>
            </a:extLst>
          </p:cNvPr>
          <p:cNvSpPr txBox="1"/>
          <p:nvPr/>
        </p:nvSpPr>
        <p:spPr>
          <a:xfrm>
            <a:off x="957737" y="1620277"/>
            <a:ext cx="2334424" cy="369332"/>
          </a:xfrm>
          <a:prstGeom prst="rect">
            <a:avLst/>
          </a:prstGeom>
          <a:solidFill>
            <a:srgbClr val="FFC000"/>
          </a:solidFill>
          <a:ln>
            <a:solidFill>
              <a:srgbClr val="7030A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ea typeface="Calibri"/>
                <a:cs typeface="Calibri"/>
              </a:rPr>
              <a:t>EuclDist</a:t>
            </a:r>
            <a:r>
              <a:rPr lang="en-US" dirty="0">
                <a:ea typeface="Calibri"/>
                <a:cs typeface="Calibri"/>
              </a:rPr>
              <a:t> (x</a:t>
            </a:r>
            <a:r>
              <a:rPr lang="en-US" baseline="-25000" dirty="0">
                <a:ea typeface="Calibri"/>
                <a:cs typeface="Calibri"/>
              </a:rPr>
              <a:t>i</a:t>
            </a:r>
            <a:r>
              <a:rPr lang="en-US" dirty="0">
                <a:ea typeface="Calibri"/>
                <a:cs typeface="Calibri"/>
              </a:rPr>
              <a:t> +1) to (x</a:t>
            </a:r>
            <a:r>
              <a:rPr lang="en-US" baseline="-25000" dirty="0">
                <a:ea typeface="Calibri"/>
                <a:cs typeface="Calibri"/>
              </a:rPr>
              <a:t>i</a:t>
            </a:r>
            <a:r>
              <a:rPr lang="en-US" dirty="0">
                <a:ea typeface="Calibri"/>
                <a:cs typeface="Calibri"/>
              </a:rPr>
              <a:t>)</a:t>
            </a:r>
            <a:endParaRPr lang="en-US" dirty="0"/>
          </a:p>
        </p:txBody>
      </p:sp>
      <p:sp>
        <p:nvSpPr>
          <p:cNvPr id="15" name="TextBox 14">
            <a:extLst>
              <a:ext uri="{FF2B5EF4-FFF2-40B4-BE49-F238E27FC236}">
                <a16:creationId xmlns:a16="http://schemas.microsoft.com/office/drawing/2014/main" id="{83BF2086-3AC2-7DD2-8623-801856D58E7D}"/>
              </a:ext>
            </a:extLst>
          </p:cNvPr>
          <p:cNvSpPr txBox="1"/>
          <p:nvPr/>
        </p:nvSpPr>
        <p:spPr>
          <a:xfrm>
            <a:off x="4805676" y="1624856"/>
            <a:ext cx="1823681" cy="369332"/>
          </a:xfrm>
          <a:prstGeom prst="rect">
            <a:avLst/>
          </a:prstGeom>
          <a:solidFill>
            <a:srgbClr val="FFC000"/>
          </a:solidFill>
          <a:ln>
            <a:solidFill>
              <a:srgbClr val="7030A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ambria Math"/>
                <a:ea typeface="Cambria Math"/>
                <a:cs typeface="Calibri"/>
              </a:rPr>
              <a:t>Σ(</a:t>
            </a:r>
            <a:r>
              <a:rPr lang="en-US" dirty="0" err="1">
                <a:latin typeface="Cambria Math"/>
                <a:ea typeface="Cambria Math"/>
                <a:cs typeface="Calibri"/>
              </a:rPr>
              <a:t>EuclDist</a:t>
            </a:r>
            <a:r>
              <a:rPr lang="en-US" dirty="0">
                <a:latin typeface="Cambria Math"/>
                <a:ea typeface="Cambria Math"/>
                <a:cs typeface="Calibri"/>
              </a:rPr>
              <a:t>(x</a:t>
            </a:r>
            <a:r>
              <a:rPr lang="en-US" baseline="-25000" dirty="0">
                <a:latin typeface="Cambria Math"/>
                <a:ea typeface="Cambria Math"/>
                <a:cs typeface="Calibri"/>
              </a:rPr>
              <a:t>i</a:t>
            </a:r>
            <a:r>
              <a:rPr lang="en-US" dirty="0">
                <a:latin typeface="Cambria Math"/>
                <a:ea typeface="Cambria Math"/>
                <a:cs typeface="Calibri"/>
              </a:rPr>
              <a:t>))</a:t>
            </a:r>
          </a:p>
        </p:txBody>
      </p:sp>
      <p:sp>
        <p:nvSpPr>
          <p:cNvPr id="17" name="TextBox 16">
            <a:extLst>
              <a:ext uri="{FF2B5EF4-FFF2-40B4-BE49-F238E27FC236}">
                <a16:creationId xmlns:a16="http://schemas.microsoft.com/office/drawing/2014/main" id="{02343EE2-4827-AF3E-DDDB-E6B170673373}"/>
              </a:ext>
            </a:extLst>
          </p:cNvPr>
          <p:cNvSpPr txBox="1"/>
          <p:nvPr/>
        </p:nvSpPr>
        <p:spPr>
          <a:xfrm>
            <a:off x="8370080" y="1520326"/>
            <a:ext cx="1940559" cy="646331"/>
          </a:xfrm>
          <a:prstGeom prst="rect">
            <a:avLst/>
          </a:prstGeom>
          <a:solidFill>
            <a:srgbClr val="FFC000"/>
          </a:solidFill>
          <a:ln>
            <a:solidFill>
              <a:srgbClr val="7030A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Waveform Length, </a:t>
            </a:r>
          </a:p>
          <a:p>
            <a:r>
              <a:rPr lang="en-US">
                <a:ea typeface="Calibri"/>
                <a:cs typeface="Calibri"/>
              </a:rPr>
              <a:t>each bin</a:t>
            </a:r>
          </a:p>
        </p:txBody>
      </p:sp>
      <p:sp>
        <p:nvSpPr>
          <p:cNvPr id="19" name="Arrow: Right 18">
            <a:extLst>
              <a:ext uri="{FF2B5EF4-FFF2-40B4-BE49-F238E27FC236}">
                <a16:creationId xmlns:a16="http://schemas.microsoft.com/office/drawing/2014/main" id="{E8BC509C-94E8-F481-8E7F-3042B118EA8F}"/>
              </a:ext>
            </a:extLst>
          </p:cNvPr>
          <p:cNvSpPr/>
          <p:nvPr/>
        </p:nvSpPr>
        <p:spPr>
          <a:xfrm>
            <a:off x="3456179" y="1529353"/>
            <a:ext cx="1207917" cy="369359"/>
          </a:xfrm>
          <a:prstGeom prst="rightArrow">
            <a:avLst/>
          </a:prstGeom>
          <a:solidFill>
            <a:srgbClr val="7030A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6B838DD-4D03-9837-DF99-1B6B71BA51FE}"/>
              </a:ext>
            </a:extLst>
          </p:cNvPr>
          <p:cNvSpPr/>
          <p:nvPr/>
        </p:nvSpPr>
        <p:spPr>
          <a:xfrm>
            <a:off x="6900419" y="1529352"/>
            <a:ext cx="1207917" cy="379519"/>
          </a:xfrm>
          <a:prstGeom prst="rightArrow">
            <a:avLst/>
          </a:prstGeom>
          <a:solidFill>
            <a:srgbClr val="7030A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455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284C1F-0DC1-0796-1068-A81F87FBFF53}"/>
              </a:ext>
            </a:extLst>
          </p:cNvPr>
          <p:cNvPicPr>
            <a:picLocks noChangeAspect="1"/>
          </p:cNvPicPr>
          <p:nvPr/>
        </p:nvPicPr>
        <p:blipFill>
          <a:blip r:embed="rId3"/>
          <a:stretch>
            <a:fillRect/>
          </a:stretch>
        </p:blipFill>
        <p:spPr>
          <a:xfrm>
            <a:off x="6389594" y="2413747"/>
            <a:ext cx="5486400" cy="4114800"/>
          </a:xfrm>
          <a:prstGeom prst="rect">
            <a:avLst/>
          </a:prstGeom>
        </p:spPr>
      </p:pic>
      <p:pic>
        <p:nvPicPr>
          <p:cNvPr id="5" name="Picture 4">
            <a:extLst>
              <a:ext uri="{FF2B5EF4-FFF2-40B4-BE49-F238E27FC236}">
                <a16:creationId xmlns:a16="http://schemas.microsoft.com/office/drawing/2014/main" id="{6D2AB8D0-69DF-EE95-DA3A-0E10BB61DF9E}"/>
              </a:ext>
            </a:extLst>
          </p:cNvPr>
          <p:cNvPicPr>
            <a:picLocks noChangeAspect="1"/>
          </p:cNvPicPr>
          <p:nvPr/>
        </p:nvPicPr>
        <p:blipFill>
          <a:blip r:embed="rId4"/>
          <a:stretch>
            <a:fillRect/>
          </a:stretch>
        </p:blipFill>
        <p:spPr>
          <a:xfrm>
            <a:off x="304800" y="1618130"/>
            <a:ext cx="5486400" cy="4114800"/>
          </a:xfrm>
          <a:prstGeom prst="rect">
            <a:avLst/>
          </a:prstGeom>
        </p:spPr>
      </p:pic>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lIns="91440" tIns="45720" rIns="91440" bIns="45720" anchor="t">
            <a:spAutoFit/>
          </a:bodyPr>
          <a:lstStyle/>
          <a:p>
            <a:pPr>
              <a:defRPr/>
            </a:pPr>
            <a:r>
              <a:rPr lang="en-US" sz="3200" b="1">
                <a:solidFill>
                  <a:srgbClr val="000000"/>
                </a:solidFill>
                <a:latin typeface="Helvetica Neue"/>
                <a:ea typeface="Helvetica Neue" panose="02000503000000020004" pitchFamily="2" charset="0"/>
                <a:cs typeface="Helvetica Neue" panose="02000503000000020004" pitchFamily="2" charset="0"/>
              </a:rPr>
              <a:t>Feature Extraction Results - Example Plots</a:t>
            </a:r>
            <a:endParaRPr kumimoji="0" lang="en-US" sz="3200" b="1" i="0" u="none" strike="noStrike" kern="1200" cap="none" spc="0" normalizeH="0" baseline="0" noProof="0">
              <a:ln>
                <a:noFill/>
              </a:ln>
              <a:solidFill>
                <a:srgbClr val="000000"/>
              </a:solidFill>
              <a:effectLst/>
              <a:uLnTx/>
              <a:uFillTx/>
              <a:latin typeface="Helvetica Neue"/>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Arrow: Right 5">
            <a:extLst>
              <a:ext uri="{FF2B5EF4-FFF2-40B4-BE49-F238E27FC236}">
                <a16:creationId xmlns:a16="http://schemas.microsoft.com/office/drawing/2014/main" id="{AABC4B11-567F-7B0D-0199-DFCB2127C581}"/>
              </a:ext>
            </a:extLst>
          </p:cNvPr>
          <p:cNvSpPr/>
          <p:nvPr/>
        </p:nvSpPr>
        <p:spPr>
          <a:xfrm rot="1800000">
            <a:off x="5573705" y="2295462"/>
            <a:ext cx="1036320" cy="1026160"/>
          </a:xfrm>
          <a:prstGeom prst="rightArrow">
            <a:avLst/>
          </a:prstGeom>
          <a:solidFill>
            <a:schemeClr val="accent1">
              <a:lumMod val="60000"/>
              <a:lumOff val="40000"/>
            </a:schemeClr>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50 </a:t>
            </a:r>
            <a:r>
              <a:rPr lang="en-US" dirty="0" err="1">
                <a:ea typeface="Calibri"/>
                <a:cs typeface="Calibri"/>
              </a:rPr>
              <a:t>ms</a:t>
            </a:r>
            <a:r>
              <a:rPr lang="en-US" dirty="0">
                <a:ea typeface="Calibri"/>
                <a:cs typeface="Calibri"/>
              </a:rPr>
              <a:t> bins</a:t>
            </a:r>
          </a:p>
        </p:txBody>
      </p:sp>
    </p:spTree>
    <p:extLst>
      <p:ext uri="{BB962C8B-B14F-4D97-AF65-F5344CB8AC3E}">
        <p14:creationId xmlns:p14="http://schemas.microsoft.com/office/powerpoint/2010/main" val="3548471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Mean Vectors</a:t>
            </a: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725DB2DD-085B-3696-6EEA-6F2043EE4263}"/>
              </a:ext>
            </a:extLst>
          </p:cNvPr>
          <p:cNvPicPr>
            <a:picLocks noChangeAspect="1"/>
          </p:cNvPicPr>
          <p:nvPr/>
        </p:nvPicPr>
        <p:blipFill>
          <a:blip r:embed="rId3"/>
          <a:stretch>
            <a:fillRect/>
          </a:stretch>
        </p:blipFill>
        <p:spPr>
          <a:xfrm>
            <a:off x="2885281" y="1202531"/>
            <a:ext cx="6210300" cy="5670550"/>
          </a:xfrm>
          <a:prstGeom prst="rect">
            <a:avLst/>
          </a:prstGeom>
        </p:spPr>
      </p:pic>
    </p:spTree>
    <p:extLst>
      <p:ext uri="{BB962C8B-B14F-4D97-AF65-F5344CB8AC3E}">
        <p14:creationId xmlns:p14="http://schemas.microsoft.com/office/powerpoint/2010/main" val="2047225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lIns="91440" tIns="45720" rIns="91440" bIns="45720" anchor="t">
            <a:spAutoFit/>
          </a:bodyPr>
          <a:lstStyle/>
          <a:p>
            <a:pPr>
              <a:defRPr/>
            </a:pPr>
            <a:r>
              <a:rPr lang="en-US" sz="3200" b="1">
                <a:solidFill>
                  <a:srgbClr val="000000"/>
                </a:solidFill>
                <a:latin typeface="Helvetica Neue"/>
                <a:ea typeface="Helvetica Neue" panose="02000503000000020004" pitchFamily="2" charset="0"/>
                <a:cs typeface="Helvetica Neue" panose="02000503000000020004" pitchFamily="2" charset="0"/>
              </a:rPr>
              <a:t>Between Class Scatter (Sb)</a:t>
            </a:r>
            <a:endParaRPr kumimoji="0" lang="en-US" sz="3200" b="1" i="0" u="none" strike="noStrike" kern="1200" cap="none" spc="0" normalizeH="0" baseline="0" noProof="0">
              <a:ln>
                <a:noFill/>
              </a:ln>
              <a:solidFill>
                <a:srgbClr val="000000"/>
              </a:solidFill>
              <a:effectLst/>
              <a:uLnTx/>
              <a:uFillTx/>
              <a:latin typeface="Helvetica Neue"/>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 name="Picture 2" descr="A table of numbers with black text&#10;&#10;Description automatically generated">
            <a:extLst>
              <a:ext uri="{FF2B5EF4-FFF2-40B4-BE49-F238E27FC236}">
                <a16:creationId xmlns:a16="http://schemas.microsoft.com/office/drawing/2014/main" id="{612B37BE-26F0-F74B-F60C-2E26988B00FB}"/>
              </a:ext>
            </a:extLst>
          </p:cNvPr>
          <p:cNvPicPr>
            <a:picLocks noChangeAspect="1"/>
          </p:cNvPicPr>
          <p:nvPr/>
        </p:nvPicPr>
        <p:blipFill>
          <a:blip r:embed="rId3"/>
          <a:stretch>
            <a:fillRect/>
          </a:stretch>
        </p:blipFill>
        <p:spPr>
          <a:xfrm>
            <a:off x="0" y="1716087"/>
            <a:ext cx="12192000" cy="3997325"/>
          </a:xfrm>
          <a:prstGeom prst="rect">
            <a:avLst/>
          </a:prstGeom>
        </p:spPr>
      </p:pic>
    </p:spTree>
    <p:extLst>
      <p:ext uri="{BB962C8B-B14F-4D97-AF65-F5344CB8AC3E}">
        <p14:creationId xmlns:p14="http://schemas.microsoft.com/office/powerpoint/2010/main" val="535061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Program Architecture – UML diagram</a:t>
            </a: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B01EA96D-FE94-5EA5-8BB0-28E503DB843E}"/>
              </a:ext>
            </a:extLst>
          </p:cNvPr>
          <p:cNvSpPr txBox="1"/>
          <p:nvPr/>
        </p:nvSpPr>
        <p:spPr>
          <a:xfrm>
            <a:off x="406294" y="1602557"/>
            <a:ext cx="11582676" cy="646331"/>
          </a:xfrm>
          <a:prstGeom prst="rect">
            <a:avLst/>
          </a:prstGeom>
          <a:noFill/>
        </p:spPr>
        <p:txBody>
          <a:bodyPr wrap="square" rtlCol="0">
            <a:spAutoFit/>
          </a:bodyPr>
          <a:lstStyle/>
          <a:p>
            <a:endParaRPr lang="en-US" dirty="0"/>
          </a:p>
          <a:p>
            <a:endParaRPr lang="en-US" dirty="0"/>
          </a:p>
        </p:txBody>
      </p:sp>
      <p:pic>
        <p:nvPicPr>
          <p:cNvPr id="15" name="Picture 14" descr="A diagram of a process flow&#10;&#10;Description automatically generated">
            <a:extLst>
              <a:ext uri="{FF2B5EF4-FFF2-40B4-BE49-F238E27FC236}">
                <a16:creationId xmlns:a16="http://schemas.microsoft.com/office/drawing/2014/main" id="{D79E32D4-125E-98B6-3CC8-E35F93255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64" y="1256495"/>
            <a:ext cx="10424839" cy="5601506"/>
          </a:xfrm>
          <a:prstGeom prst="rect">
            <a:avLst/>
          </a:prstGeom>
        </p:spPr>
      </p:pic>
    </p:spTree>
    <p:extLst>
      <p:ext uri="{BB962C8B-B14F-4D97-AF65-F5344CB8AC3E}">
        <p14:creationId xmlns:p14="http://schemas.microsoft.com/office/powerpoint/2010/main" val="398727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lIns="91440" tIns="45720" rIns="91440" bIns="45720" anchor="t">
            <a:spAutoFit/>
          </a:bodyPr>
          <a:lstStyle/>
          <a:p>
            <a:pPr>
              <a:defRPr/>
            </a:pPr>
            <a:r>
              <a:rPr lang="en-US" sz="3200" b="1">
                <a:solidFill>
                  <a:srgbClr val="000000"/>
                </a:solidFill>
                <a:latin typeface="Helvetica Neue" panose="02000503000000020004"/>
                <a:ea typeface="Helvetica Neue" panose="02000503000000020004" pitchFamily="2" charset="0"/>
                <a:cs typeface="Helvetica Neue" panose="02000503000000020004" pitchFamily="2" charset="0"/>
              </a:rPr>
              <a:t>Within Class Scatter (Sw)</a:t>
            </a:r>
            <a:endParaRPr kumimoji="0" lang="en-US" sz="3200" b="1" i="0" u="none" strike="noStrike" kern="1200" cap="none" spc="0" normalizeH="0" baseline="0" noProof="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 name="Picture 2" descr="A table of numbers with numbers&#10;&#10;Description automatically generated">
            <a:extLst>
              <a:ext uri="{FF2B5EF4-FFF2-40B4-BE49-F238E27FC236}">
                <a16:creationId xmlns:a16="http://schemas.microsoft.com/office/drawing/2014/main" id="{0BF6C4E3-03A2-730B-19FA-739EC366D757}"/>
              </a:ext>
            </a:extLst>
          </p:cNvPr>
          <p:cNvPicPr>
            <a:picLocks noChangeAspect="1"/>
          </p:cNvPicPr>
          <p:nvPr/>
        </p:nvPicPr>
        <p:blipFill>
          <a:blip r:embed="rId3"/>
          <a:stretch>
            <a:fillRect/>
          </a:stretch>
        </p:blipFill>
        <p:spPr>
          <a:xfrm>
            <a:off x="0" y="1717675"/>
            <a:ext cx="12192000" cy="4083050"/>
          </a:xfrm>
          <a:prstGeom prst="rect">
            <a:avLst/>
          </a:prstGeom>
        </p:spPr>
      </p:pic>
    </p:spTree>
    <p:extLst>
      <p:ext uri="{BB962C8B-B14F-4D97-AF65-F5344CB8AC3E}">
        <p14:creationId xmlns:p14="http://schemas.microsoft.com/office/powerpoint/2010/main" val="2344999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lIns="91440" tIns="45720" rIns="91440" bIns="45720" anchor="t">
            <a:spAutoFit/>
          </a:bodyPr>
          <a:lstStyle/>
          <a:p>
            <a:pPr>
              <a:defRPr/>
            </a:pPr>
            <a:r>
              <a:rPr lang="en-US" sz="3200" b="1">
                <a:solidFill>
                  <a:srgbClr val="000000"/>
                </a:solidFill>
                <a:latin typeface="Helvetica Neue"/>
                <a:ea typeface="Helvetica Neue" panose="02000503000000020004" pitchFamily="2" charset="0"/>
                <a:cs typeface="Helvetica Neue" panose="02000503000000020004" pitchFamily="2" charset="0"/>
              </a:rPr>
              <a:t>Optimization (O)</a:t>
            </a:r>
            <a:endParaRPr kumimoji="0" lang="en-US" sz="3200" b="1" i="0" u="none" strike="noStrike" kern="1200" cap="none" spc="0" normalizeH="0" baseline="0" noProof="0">
              <a:ln>
                <a:noFill/>
              </a:ln>
              <a:solidFill>
                <a:srgbClr val="000000"/>
              </a:solidFill>
              <a:effectLst/>
              <a:uLnTx/>
              <a:uFillTx/>
              <a:latin typeface="Helvetica Neue"/>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 name="Picture 2" descr="A table of numbers with black and white numbers&#10;&#10;Description automatically generated">
            <a:extLst>
              <a:ext uri="{FF2B5EF4-FFF2-40B4-BE49-F238E27FC236}">
                <a16:creationId xmlns:a16="http://schemas.microsoft.com/office/drawing/2014/main" id="{8DB4DB1D-50AF-DBCB-8E07-8826D76647E7}"/>
              </a:ext>
            </a:extLst>
          </p:cNvPr>
          <p:cNvPicPr>
            <a:picLocks noChangeAspect="1"/>
          </p:cNvPicPr>
          <p:nvPr/>
        </p:nvPicPr>
        <p:blipFill>
          <a:blip r:embed="rId3"/>
          <a:stretch>
            <a:fillRect/>
          </a:stretch>
        </p:blipFill>
        <p:spPr>
          <a:xfrm>
            <a:off x="4762" y="2138362"/>
            <a:ext cx="12170568" cy="3248024"/>
          </a:xfrm>
          <a:prstGeom prst="rect">
            <a:avLst/>
          </a:prstGeom>
        </p:spPr>
      </p:pic>
    </p:spTree>
    <p:extLst>
      <p:ext uri="{BB962C8B-B14F-4D97-AF65-F5344CB8AC3E}">
        <p14:creationId xmlns:p14="http://schemas.microsoft.com/office/powerpoint/2010/main" val="1721304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solidFill>
                  <a:srgbClr val="000000"/>
                </a:solidFill>
                <a:latin typeface="Helvetica Neue" panose="02000503000000020004"/>
                <a:ea typeface="Helvetica Neue" panose="02000503000000020004" pitchFamily="2" charset="0"/>
                <a:cs typeface="Helvetica Neue" panose="02000503000000020004" pitchFamily="2" charset="0"/>
              </a:rPr>
              <a:t>Eigenvectors &amp; Eigenvalues</a:t>
            </a:r>
            <a:endParaRPr kumimoji="0" lang="en-US" sz="3200" b="1" i="0" u="none" strike="noStrike" kern="1200" cap="none" spc="0" normalizeH="0" baseline="0" noProof="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E82ED0F1-562F-AD9F-A775-5D210DF9BD1F}"/>
              </a:ext>
            </a:extLst>
          </p:cNvPr>
          <p:cNvPicPr>
            <a:picLocks noChangeAspect="1"/>
          </p:cNvPicPr>
          <p:nvPr/>
        </p:nvPicPr>
        <p:blipFill>
          <a:blip r:embed="rId3"/>
          <a:stretch>
            <a:fillRect/>
          </a:stretch>
        </p:blipFill>
        <p:spPr>
          <a:xfrm>
            <a:off x="209372" y="1716794"/>
            <a:ext cx="11789569" cy="3200399"/>
          </a:xfrm>
          <a:prstGeom prst="rect">
            <a:avLst/>
          </a:prstGeom>
        </p:spPr>
      </p:pic>
      <p:pic>
        <p:nvPicPr>
          <p:cNvPr id="10" name="Picture 9">
            <a:extLst>
              <a:ext uri="{FF2B5EF4-FFF2-40B4-BE49-F238E27FC236}">
                <a16:creationId xmlns:a16="http://schemas.microsoft.com/office/drawing/2014/main" id="{618F66F6-1AD9-E991-5AE1-4B3939AEE3A9}"/>
              </a:ext>
            </a:extLst>
          </p:cNvPr>
          <p:cNvPicPr>
            <a:picLocks noChangeAspect="1"/>
          </p:cNvPicPr>
          <p:nvPr/>
        </p:nvPicPr>
        <p:blipFill>
          <a:blip r:embed="rId4"/>
          <a:stretch>
            <a:fillRect/>
          </a:stretch>
        </p:blipFill>
        <p:spPr>
          <a:xfrm>
            <a:off x="209373" y="1429367"/>
            <a:ext cx="11789570" cy="150019"/>
          </a:xfrm>
          <a:prstGeom prst="rect">
            <a:avLst/>
          </a:prstGeom>
        </p:spPr>
      </p:pic>
      <p:pic>
        <p:nvPicPr>
          <p:cNvPr id="11" name="Picture 10">
            <a:extLst>
              <a:ext uri="{FF2B5EF4-FFF2-40B4-BE49-F238E27FC236}">
                <a16:creationId xmlns:a16="http://schemas.microsoft.com/office/drawing/2014/main" id="{0086CD31-D25B-5401-55DE-5035B6BBFD88}"/>
              </a:ext>
            </a:extLst>
          </p:cNvPr>
          <p:cNvPicPr>
            <a:picLocks noChangeAspect="1"/>
          </p:cNvPicPr>
          <p:nvPr/>
        </p:nvPicPr>
        <p:blipFill>
          <a:blip r:embed="rId5"/>
          <a:stretch>
            <a:fillRect/>
          </a:stretch>
        </p:blipFill>
        <p:spPr>
          <a:xfrm>
            <a:off x="213959" y="5281083"/>
            <a:ext cx="11778191" cy="402166"/>
          </a:xfrm>
          <a:prstGeom prst="rect">
            <a:avLst/>
          </a:prstGeom>
        </p:spPr>
      </p:pic>
    </p:spTree>
    <p:extLst>
      <p:ext uri="{BB962C8B-B14F-4D97-AF65-F5344CB8AC3E}">
        <p14:creationId xmlns:p14="http://schemas.microsoft.com/office/powerpoint/2010/main" val="77464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Transformation </a:t>
            </a:r>
            <a:r>
              <a:rPr lang="en-US" sz="3200" b="1" dirty="0">
                <a:solidFill>
                  <a:srgbClr val="000000"/>
                </a:solidFill>
                <a:latin typeface="Helvetica Neue" panose="02000503000000020004"/>
                <a:ea typeface="Helvetica Neue" panose="02000503000000020004" pitchFamily="2" charset="0"/>
                <a:cs typeface="Helvetica Neue" panose="02000503000000020004" pitchFamily="2" charset="0"/>
              </a:rPr>
              <a:t>(W) Matrix</a:t>
            </a:r>
            <a:endPar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 name="Picture 2" descr="A table of numbers with numbers&#10;&#10;Description automatically generated">
            <a:extLst>
              <a:ext uri="{FF2B5EF4-FFF2-40B4-BE49-F238E27FC236}">
                <a16:creationId xmlns:a16="http://schemas.microsoft.com/office/drawing/2014/main" id="{6F0BA118-2DA0-18FE-1362-6F4158A9B9A1}"/>
              </a:ext>
            </a:extLst>
          </p:cNvPr>
          <p:cNvPicPr>
            <a:picLocks noChangeAspect="1"/>
          </p:cNvPicPr>
          <p:nvPr/>
        </p:nvPicPr>
        <p:blipFill>
          <a:blip r:embed="rId3"/>
          <a:stretch>
            <a:fillRect/>
          </a:stretch>
        </p:blipFill>
        <p:spPr>
          <a:xfrm>
            <a:off x="3258898" y="1345406"/>
            <a:ext cx="5676901" cy="5512594"/>
          </a:xfrm>
          <a:prstGeom prst="rect">
            <a:avLst/>
          </a:prstGeom>
        </p:spPr>
      </p:pic>
    </p:spTree>
    <p:extLst>
      <p:ext uri="{BB962C8B-B14F-4D97-AF65-F5344CB8AC3E}">
        <p14:creationId xmlns:p14="http://schemas.microsoft.com/office/powerpoint/2010/main" val="110027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Confusion </a:t>
            </a:r>
            <a:r>
              <a:rPr lang="en-US" sz="3200" b="1" dirty="0">
                <a:solidFill>
                  <a:srgbClr val="000000"/>
                </a:solidFill>
                <a:latin typeface="Helvetica Neue" panose="02000503000000020004"/>
                <a:ea typeface="Helvetica Neue" panose="02000503000000020004" pitchFamily="2" charset="0"/>
                <a:cs typeface="Helvetica Neue" panose="02000503000000020004" pitchFamily="2" charset="0"/>
              </a:rPr>
              <a:t>Matrix</a:t>
            </a:r>
            <a:endPar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 name="Picture 2" descr="A screenshot of a graph&#10;&#10;Description automatically generated">
            <a:extLst>
              <a:ext uri="{FF2B5EF4-FFF2-40B4-BE49-F238E27FC236}">
                <a16:creationId xmlns:a16="http://schemas.microsoft.com/office/drawing/2014/main" id="{C78F1F8D-5665-5FEE-24CE-870D7023EF9A}"/>
              </a:ext>
            </a:extLst>
          </p:cNvPr>
          <p:cNvPicPr>
            <a:picLocks noChangeAspect="1"/>
          </p:cNvPicPr>
          <p:nvPr/>
        </p:nvPicPr>
        <p:blipFill>
          <a:blip r:embed="rId3"/>
          <a:stretch>
            <a:fillRect/>
          </a:stretch>
        </p:blipFill>
        <p:spPr>
          <a:xfrm>
            <a:off x="-807" y="1299322"/>
            <a:ext cx="6096419" cy="4632371"/>
          </a:xfrm>
          <a:prstGeom prst="rect">
            <a:avLst/>
          </a:prstGeom>
        </p:spPr>
      </p:pic>
      <p:sp>
        <p:nvSpPr>
          <p:cNvPr id="4" name="TextBox 3">
            <a:extLst>
              <a:ext uri="{FF2B5EF4-FFF2-40B4-BE49-F238E27FC236}">
                <a16:creationId xmlns:a16="http://schemas.microsoft.com/office/drawing/2014/main" id="{C5D50EEF-7A36-DAA9-9382-8746C684FBBA}"/>
              </a:ext>
            </a:extLst>
          </p:cNvPr>
          <p:cNvSpPr txBox="1"/>
          <p:nvPr/>
        </p:nvSpPr>
        <p:spPr>
          <a:xfrm>
            <a:off x="1397840" y="5937154"/>
            <a:ext cx="3705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Overall accuracy: 63.36%</a:t>
            </a:r>
          </a:p>
        </p:txBody>
      </p:sp>
      <p:sp>
        <p:nvSpPr>
          <p:cNvPr id="6" name="TextBox 5">
            <a:extLst>
              <a:ext uri="{FF2B5EF4-FFF2-40B4-BE49-F238E27FC236}">
                <a16:creationId xmlns:a16="http://schemas.microsoft.com/office/drawing/2014/main" id="{556F3197-4CC2-7FE5-C533-FEB683300BF8}"/>
              </a:ext>
            </a:extLst>
          </p:cNvPr>
          <p:cNvSpPr txBox="1"/>
          <p:nvPr/>
        </p:nvSpPr>
        <p:spPr>
          <a:xfrm>
            <a:off x="7157663" y="5937153"/>
            <a:ext cx="3705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Overall accuracy: </a:t>
            </a:r>
            <a:r>
              <a:rPr lang="en-US" dirty="0">
                <a:ea typeface="+mn-lt"/>
                <a:cs typeface="+mn-lt"/>
              </a:rPr>
              <a:t>82.39</a:t>
            </a:r>
            <a:r>
              <a:rPr lang="en-US" dirty="0">
                <a:ea typeface="Calibri"/>
                <a:cs typeface="Calibri"/>
              </a:rPr>
              <a:t>%</a:t>
            </a:r>
            <a:endParaRPr lang="en-US" dirty="0"/>
          </a:p>
        </p:txBody>
      </p:sp>
      <p:pic>
        <p:nvPicPr>
          <p:cNvPr id="7" name="Picture 6" descr="A screenshot of a graph&#10;&#10;Description automatically generated">
            <a:extLst>
              <a:ext uri="{FF2B5EF4-FFF2-40B4-BE49-F238E27FC236}">
                <a16:creationId xmlns:a16="http://schemas.microsoft.com/office/drawing/2014/main" id="{D26FE671-7D00-3DD7-0800-03FA029F55DD}"/>
              </a:ext>
            </a:extLst>
          </p:cNvPr>
          <p:cNvPicPr>
            <a:picLocks noChangeAspect="1"/>
          </p:cNvPicPr>
          <p:nvPr/>
        </p:nvPicPr>
        <p:blipFill>
          <a:blip r:embed="rId4"/>
          <a:stretch>
            <a:fillRect/>
          </a:stretch>
        </p:blipFill>
        <p:spPr>
          <a:xfrm>
            <a:off x="5988050" y="1298575"/>
            <a:ext cx="6083300" cy="4635500"/>
          </a:xfrm>
          <a:prstGeom prst="rect">
            <a:avLst/>
          </a:prstGeom>
        </p:spPr>
      </p:pic>
    </p:spTree>
    <p:extLst>
      <p:ext uri="{BB962C8B-B14F-4D97-AF65-F5344CB8AC3E}">
        <p14:creationId xmlns:p14="http://schemas.microsoft.com/office/powerpoint/2010/main" val="1842766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Helvetica Neue" panose="02000503000000020004"/>
                <a:ea typeface="Helvetica Neue" panose="02000503000000020004" pitchFamily="2" charset="0"/>
                <a:cs typeface="Helvetica Neue" panose="02000503000000020004" pitchFamily="2" charset="0"/>
              </a:rPr>
              <a:t>Discussion</a:t>
            </a:r>
            <a:endPar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B01EA96D-FE94-5EA5-8BB0-28E503DB843E}"/>
              </a:ext>
            </a:extLst>
          </p:cNvPr>
          <p:cNvSpPr txBox="1"/>
          <p:nvPr/>
        </p:nvSpPr>
        <p:spPr>
          <a:xfrm>
            <a:off x="406294" y="1703198"/>
            <a:ext cx="4293357" cy="3139321"/>
          </a:xfrm>
          <a:prstGeom prst="rect">
            <a:avLst/>
          </a:prstGeom>
          <a:noFill/>
        </p:spPr>
        <p:txBody>
          <a:bodyPr wrap="square" lIns="91440" tIns="45720" rIns="91440" bIns="45720" rtlCol="0" anchor="t">
            <a:spAutoFit/>
          </a:bodyPr>
          <a:lstStyle/>
          <a:p>
            <a:r>
              <a:rPr lang="en-US">
                <a:latin typeface="Calibri"/>
                <a:ea typeface="Calibri"/>
                <a:cs typeface="Calibri"/>
              </a:rPr>
              <a:t>Is this good?</a:t>
            </a:r>
          </a:p>
          <a:p>
            <a:endParaRPr lang="en-US">
              <a:solidFill>
                <a:srgbClr val="000000"/>
              </a:solidFill>
              <a:latin typeface="Calibri"/>
              <a:ea typeface="Calibri"/>
              <a:cs typeface="Calibri"/>
            </a:endParaRPr>
          </a:p>
          <a:p>
            <a:r>
              <a:rPr lang="en-US">
                <a:solidFill>
                  <a:srgbClr val="000000"/>
                </a:solidFill>
                <a:latin typeface="Calibri"/>
                <a:ea typeface="Calibri"/>
                <a:cs typeface="Calibri"/>
              </a:rPr>
              <a:t>What decisions did we make along the way?</a:t>
            </a:r>
          </a:p>
          <a:p>
            <a:endParaRPr lang="en-US">
              <a:latin typeface="Calibri"/>
              <a:ea typeface="Calibri"/>
              <a:cs typeface="Calibri"/>
            </a:endParaRPr>
          </a:p>
          <a:p>
            <a:r>
              <a:rPr lang="en-US">
                <a:latin typeface="Calibri"/>
                <a:ea typeface="Calibri"/>
                <a:cs typeface="Calibri"/>
              </a:rPr>
              <a:t>What problems arose?</a:t>
            </a:r>
          </a:p>
          <a:p>
            <a:endParaRPr lang="en-US">
              <a:latin typeface="Calibri"/>
              <a:ea typeface="Calibri"/>
              <a:cs typeface="Calibri"/>
            </a:endParaRPr>
          </a:p>
          <a:p>
            <a:r>
              <a:rPr lang="en-US">
                <a:latin typeface="Calibri"/>
                <a:ea typeface="Calibri"/>
                <a:cs typeface="Calibri"/>
              </a:rPr>
              <a:t>How could we improve the model?</a:t>
            </a:r>
          </a:p>
          <a:p>
            <a:endParaRPr lang="en-US">
              <a:solidFill>
                <a:srgbClr val="2D3B45"/>
              </a:solidFill>
              <a:highlight>
                <a:srgbClr val="FFFFFF"/>
              </a:highlight>
              <a:latin typeface="Calibri"/>
              <a:ea typeface="Calibri Light"/>
              <a:cs typeface="Calibri Light"/>
            </a:endParaRPr>
          </a:p>
          <a:p>
            <a:r>
              <a:rPr lang="en-US">
                <a:latin typeface="Calibri"/>
                <a:ea typeface="Calibri"/>
                <a:cs typeface="Calibri"/>
              </a:rPr>
              <a:t>What would we do differently?</a:t>
            </a:r>
          </a:p>
          <a:p>
            <a:endParaRPr lang="en-US">
              <a:latin typeface="Calibri"/>
              <a:ea typeface="Calibri"/>
              <a:cs typeface="Calibri"/>
            </a:endParaRPr>
          </a:p>
          <a:p>
            <a:r>
              <a:rPr lang="en-US">
                <a:latin typeface="Calibri"/>
                <a:ea typeface="Calibri"/>
                <a:cs typeface="Calibri"/>
              </a:rPr>
              <a:t>Advice for future students</a:t>
            </a:r>
          </a:p>
        </p:txBody>
      </p:sp>
      <p:pic>
        <p:nvPicPr>
          <p:cNvPr id="4" name="Picture 3" descr="A screenshot of a graph&#10;&#10;Description automatically generated">
            <a:extLst>
              <a:ext uri="{FF2B5EF4-FFF2-40B4-BE49-F238E27FC236}">
                <a16:creationId xmlns:a16="http://schemas.microsoft.com/office/drawing/2014/main" id="{4CCC51DB-F6EA-D590-4063-7ABC7663E08E}"/>
              </a:ext>
            </a:extLst>
          </p:cNvPr>
          <p:cNvPicPr>
            <a:picLocks noChangeAspect="1"/>
          </p:cNvPicPr>
          <p:nvPr/>
        </p:nvPicPr>
        <p:blipFill>
          <a:blip r:embed="rId3"/>
          <a:stretch>
            <a:fillRect/>
          </a:stretch>
        </p:blipFill>
        <p:spPr>
          <a:xfrm>
            <a:off x="4686300" y="1371600"/>
            <a:ext cx="7302500" cy="5499100"/>
          </a:xfrm>
          <a:prstGeom prst="rect">
            <a:avLst/>
          </a:prstGeom>
        </p:spPr>
      </p:pic>
    </p:spTree>
    <p:extLst>
      <p:ext uri="{BB962C8B-B14F-4D97-AF65-F5344CB8AC3E}">
        <p14:creationId xmlns:p14="http://schemas.microsoft.com/office/powerpoint/2010/main" val="3293027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un shining through trees&#10;&#10;Description automatically generated">
            <a:extLst>
              <a:ext uri="{FF2B5EF4-FFF2-40B4-BE49-F238E27FC236}">
                <a16:creationId xmlns:a16="http://schemas.microsoft.com/office/drawing/2014/main" id="{2D3C32CF-BE6B-58FB-A110-76F88FF6C888}"/>
              </a:ext>
            </a:extLst>
          </p:cNvPr>
          <p:cNvPicPr>
            <a:picLocks noChangeAspect="1"/>
          </p:cNvPicPr>
          <p:nvPr/>
        </p:nvPicPr>
        <p:blipFill>
          <a:blip r:embed="rId3">
            <a:alphaModFix amt="51000"/>
            <a:extLst>
              <a:ext uri="{28A0092B-C50C-407E-A947-70E740481C1C}">
                <a14:useLocalDpi xmlns:a14="http://schemas.microsoft.com/office/drawing/2010/main" val="0"/>
              </a:ext>
            </a:extLst>
          </a:blip>
          <a:stretch>
            <a:fillRect/>
          </a:stretch>
        </p:blipFill>
        <p:spPr>
          <a:xfrm>
            <a:off x="0" y="0"/>
            <a:ext cx="12192000" cy="6882218"/>
          </a:xfrm>
          <a:prstGeom prst="rect">
            <a:avLst/>
          </a:prstGeom>
        </p:spPr>
      </p:pic>
      <p:sp>
        <p:nvSpPr>
          <p:cNvPr id="12" name="Rectangle 11">
            <a:extLst>
              <a:ext uri="{FF2B5EF4-FFF2-40B4-BE49-F238E27FC236}">
                <a16:creationId xmlns:a16="http://schemas.microsoft.com/office/drawing/2014/main" id="{84FDF8CF-7F42-5B2F-AD6D-7144C95BA109}"/>
              </a:ext>
            </a:extLst>
          </p:cNvPr>
          <p:cNvSpPr/>
          <p:nvPr/>
        </p:nvSpPr>
        <p:spPr>
          <a:xfrm>
            <a:off x="0" y="631156"/>
            <a:ext cx="11587110" cy="3610429"/>
          </a:xfrm>
          <a:prstGeom prst="rect">
            <a:avLst/>
          </a:prstGeom>
          <a:solidFill>
            <a:schemeClr val="tx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
            <a:extLst>
              <a:ext uri="{FF2B5EF4-FFF2-40B4-BE49-F238E27FC236}">
                <a16:creationId xmlns:a16="http://schemas.microsoft.com/office/drawing/2014/main" id="{6ED64DEE-B5FE-DEEE-6632-7219388AE3C2}"/>
              </a:ext>
            </a:extLst>
          </p:cNvPr>
          <p:cNvSpPr txBox="1">
            <a:spLocks/>
          </p:cNvSpPr>
          <p:nvPr/>
        </p:nvSpPr>
        <p:spPr>
          <a:xfrm>
            <a:off x="160256" y="631156"/>
            <a:ext cx="11426854" cy="61867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bg1"/>
                </a:solidFill>
                <a:latin typeface="Aptos Display" panose="020B0004020202020204" pitchFamily="34" charset="0"/>
              </a:rPr>
              <a:t>Neural Interfaces and Bionic Limbs				Spring 2024</a:t>
            </a:r>
          </a:p>
        </p:txBody>
      </p:sp>
      <p:sp>
        <p:nvSpPr>
          <p:cNvPr id="9" name="Text Placeholder 1">
            <a:extLst>
              <a:ext uri="{FF2B5EF4-FFF2-40B4-BE49-F238E27FC236}">
                <a16:creationId xmlns:a16="http://schemas.microsoft.com/office/drawing/2014/main" id="{20D0AE30-E01A-967B-495C-B8DC147626C0}"/>
              </a:ext>
            </a:extLst>
          </p:cNvPr>
          <p:cNvSpPr txBox="1">
            <a:spLocks/>
          </p:cNvSpPr>
          <p:nvPr/>
        </p:nvSpPr>
        <p:spPr>
          <a:xfrm>
            <a:off x="604881" y="1798854"/>
            <a:ext cx="10982227" cy="127503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effectLst>
                  <a:outerShdw blurRad="50800" dist="38100" dir="2700000" algn="tl" rotWithShape="0">
                    <a:prstClr val="black">
                      <a:alpha val="40000"/>
                    </a:prstClr>
                  </a:outerShdw>
                </a:effectLst>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000" dirty="0">
                <a:effectLst/>
                <a:latin typeface="Aptos Display" panose="020B0004020202020204" pitchFamily="34" charset="0"/>
                <a:ea typeface="Calibri" panose="020F0502020204030204" pitchFamily="34" charset="0"/>
              </a:rPr>
              <a:t>Thank you! | Questions?</a:t>
            </a:r>
          </a:p>
        </p:txBody>
      </p:sp>
      <p:sp>
        <p:nvSpPr>
          <p:cNvPr id="10" name="Subtitle 2">
            <a:extLst>
              <a:ext uri="{FF2B5EF4-FFF2-40B4-BE49-F238E27FC236}">
                <a16:creationId xmlns:a16="http://schemas.microsoft.com/office/drawing/2014/main" id="{047DC026-DEF4-A49D-B7B0-9B630307CAFC}"/>
              </a:ext>
            </a:extLst>
          </p:cNvPr>
          <p:cNvSpPr txBox="1">
            <a:spLocks/>
          </p:cNvSpPr>
          <p:nvPr/>
        </p:nvSpPr>
        <p:spPr>
          <a:xfrm>
            <a:off x="1523994" y="3271101"/>
            <a:ext cx="9144000" cy="623935"/>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chemeClr val="bg1"/>
                </a:solidFill>
                <a:latin typeface="Aptos Display" panose="020B0004020202020204" pitchFamily="34" charset="0"/>
              </a:rPr>
              <a:t>Timothy Young, Erin Radcliffe, Sari </a:t>
            </a:r>
            <a:r>
              <a:rPr lang="en-US" sz="3200" dirty="0" err="1">
                <a:solidFill>
                  <a:schemeClr val="bg1"/>
                </a:solidFill>
                <a:latin typeface="Aptos Display" panose="020B0004020202020204" pitchFamily="34" charset="0"/>
              </a:rPr>
              <a:t>Younan</a:t>
            </a:r>
            <a:r>
              <a:rPr lang="en-US" sz="3200" dirty="0">
                <a:solidFill>
                  <a:schemeClr val="bg1"/>
                </a:solidFill>
                <a:latin typeface="Aptos Display" panose="020B0004020202020204" pitchFamily="34" charset="0"/>
              </a:rPr>
              <a:t>, Fai Au</a:t>
            </a:r>
          </a:p>
        </p:txBody>
      </p:sp>
      <p:grpSp>
        <p:nvGrpSpPr>
          <p:cNvPr id="2" name="Group 1">
            <a:extLst>
              <a:ext uri="{FF2B5EF4-FFF2-40B4-BE49-F238E27FC236}">
                <a16:creationId xmlns:a16="http://schemas.microsoft.com/office/drawing/2014/main" id="{B65FC159-E07E-3634-7A58-3D532FD8F12E}"/>
              </a:ext>
            </a:extLst>
          </p:cNvPr>
          <p:cNvGrpSpPr/>
          <p:nvPr/>
        </p:nvGrpSpPr>
        <p:grpSpPr>
          <a:xfrm>
            <a:off x="3970632" y="4501927"/>
            <a:ext cx="4250724" cy="2304203"/>
            <a:chOff x="3970631" y="4363097"/>
            <a:chExt cx="4250724" cy="2304203"/>
          </a:xfrm>
        </p:grpSpPr>
        <p:sp>
          <p:nvSpPr>
            <p:cNvPr id="3" name="TextBox 2">
              <a:extLst>
                <a:ext uri="{FF2B5EF4-FFF2-40B4-BE49-F238E27FC236}">
                  <a16:creationId xmlns:a16="http://schemas.microsoft.com/office/drawing/2014/main" id="{9024872E-7D7D-546B-8E60-594A9C1772B9}"/>
                </a:ext>
              </a:extLst>
            </p:cNvPr>
            <p:cNvSpPr txBox="1"/>
            <p:nvPr/>
          </p:nvSpPr>
          <p:spPr>
            <a:xfrm>
              <a:off x="3970631" y="6297968"/>
              <a:ext cx="4250724" cy="369332"/>
            </a:xfrm>
            <a:prstGeom prst="rect">
              <a:avLst/>
            </a:prstGeom>
            <a:noFill/>
          </p:spPr>
          <p:txBody>
            <a:bodyPr wrap="square">
              <a:spAutoFit/>
            </a:bodyPr>
            <a:lstStyle/>
            <a:p>
              <a:pPr marL="0" indent="0" algn="ctr">
                <a:buNone/>
              </a:pPr>
              <a:r>
                <a:rPr lang="en-US" sz="1800" b="1">
                  <a:latin typeface="Aptos" panose="020B0004020202020204" pitchFamily="34" charset="0"/>
                </a:rPr>
                <a:t>GitHub Project Repo</a:t>
              </a:r>
              <a:endParaRPr lang="en-US" sz="1800">
                <a:latin typeface="Aptos" panose="020B0004020202020204" pitchFamily="34" charset="0"/>
              </a:endParaRPr>
            </a:p>
          </p:txBody>
        </p:sp>
        <p:pic>
          <p:nvPicPr>
            <p:cNvPr id="5" name="Picture 4" descr="A qr code with black squares&#10;&#10;Description automatically generated">
              <a:extLst>
                <a:ext uri="{FF2B5EF4-FFF2-40B4-BE49-F238E27FC236}">
                  <a16:creationId xmlns:a16="http://schemas.microsoft.com/office/drawing/2014/main" id="{BCDBF1E3-1762-E4E9-95E4-FBD1B64B5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364" y="4363097"/>
              <a:ext cx="1985259" cy="1985259"/>
            </a:xfrm>
            <a:prstGeom prst="rect">
              <a:avLst/>
            </a:prstGeom>
          </p:spPr>
        </p:pic>
      </p:grpSp>
    </p:spTree>
    <p:extLst>
      <p:ext uri="{BB962C8B-B14F-4D97-AF65-F5344CB8AC3E}">
        <p14:creationId xmlns:p14="http://schemas.microsoft.com/office/powerpoint/2010/main" val="2400165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Raw Data Structure – Group 1 </a:t>
            </a:r>
            <a:r>
              <a:rPr kumimoji="0" lang="en-US" sz="3200" b="1" i="0" u="none" strike="noStrike" kern="1200" cap="none" spc="0" normalizeH="0" baseline="0" noProof="0" dirty="0" err="1">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Quatros</a:t>
            </a:r>
            <a:endPar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7BE69D2D-C175-4D60-F823-4A235F4EA73B}"/>
              </a:ext>
            </a:extLst>
          </p:cNvPr>
          <p:cNvSpPr txBox="1"/>
          <p:nvPr/>
        </p:nvSpPr>
        <p:spPr>
          <a:xfrm>
            <a:off x="406293" y="1602877"/>
            <a:ext cx="6442181"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enlo"/>
              </a:rPr>
              <a:t>E</a:t>
            </a:r>
            <a:r>
              <a:rPr lang="en-US" sz="1800" b="0" i="0" dirty="0">
                <a:effectLst/>
                <a:latin typeface="Menlo"/>
              </a:rPr>
              <a:t>ach .mat file is a 1x1 struct (named posture) with 4 fields:</a:t>
            </a:r>
          </a:p>
          <a:p>
            <a:pPr marL="800100" lvl="1" indent="-342900">
              <a:buFont typeface="+mj-lt"/>
              <a:buAutoNum type="arabicPeriod"/>
            </a:pPr>
            <a:r>
              <a:rPr lang="en-US" dirty="0">
                <a:latin typeface="Menlo"/>
              </a:rPr>
              <a:t>Channels (</a:t>
            </a:r>
            <a:r>
              <a:rPr lang="en-US" sz="1800" b="0" i="0" dirty="0">
                <a:effectLst/>
                <a:latin typeface="Menlo"/>
              </a:rPr>
              <a:t>8x25 char)</a:t>
            </a:r>
          </a:p>
          <a:p>
            <a:pPr marL="800100" lvl="1" indent="-342900">
              <a:buFont typeface="+mj-lt"/>
              <a:buAutoNum type="arabicPeriod"/>
            </a:pPr>
            <a:r>
              <a:rPr lang="en-US" sz="1800" b="0" i="0" dirty="0">
                <a:effectLst/>
                <a:latin typeface="Menlo"/>
              </a:rPr>
              <a:t>Fs </a:t>
            </a:r>
            <a:r>
              <a:rPr lang="en-US" dirty="0">
                <a:latin typeface="Menlo"/>
              </a:rPr>
              <a:t>(</a:t>
            </a:r>
            <a:r>
              <a:rPr lang="en-US" sz="1800" b="0" i="0" dirty="0">
                <a:effectLst/>
                <a:latin typeface="Menlo"/>
              </a:rPr>
              <a:t>2.222222167968750e+03)</a:t>
            </a:r>
            <a:endParaRPr lang="en-US" b="0" i="0" dirty="0">
              <a:effectLst/>
              <a:latin typeface="Menlo"/>
            </a:endParaRPr>
          </a:p>
          <a:p>
            <a:pPr marL="800100" lvl="1" indent="-342900">
              <a:buFont typeface="+mj-lt"/>
              <a:buAutoNum type="arabicPeriod"/>
            </a:pPr>
            <a:r>
              <a:rPr lang="en-US" sz="1800" b="0" i="0" dirty="0">
                <a:effectLst/>
                <a:latin typeface="Menlo"/>
              </a:rPr>
              <a:t>Time (8x167761 double)</a:t>
            </a:r>
          </a:p>
          <a:p>
            <a:pPr marL="800100" lvl="1" indent="-342900">
              <a:buFont typeface="+mj-lt"/>
              <a:buAutoNum type="arabicPeriod"/>
            </a:pPr>
            <a:r>
              <a:rPr lang="en-US" sz="1800" b="0" i="0" dirty="0">
                <a:effectLst/>
                <a:latin typeface="Menlo"/>
              </a:rPr>
              <a:t>Data (8x167761 double)</a:t>
            </a:r>
          </a:p>
          <a:p>
            <a:endParaRPr lang="en-US" sz="1800" b="0" i="0" dirty="0">
              <a:effectLst/>
              <a:latin typeface="Menlo"/>
            </a:endParaRPr>
          </a:p>
          <a:p>
            <a:pPr marL="285750" indent="-285750">
              <a:buFont typeface="Arial" panose="020B0604020202020204" pitchFamily="34" charset="0"/>
              <a:buChar char="•"/>
            </a:pPr>
            <a:r>
              <a:rPr lang="en-US" sz="1800" b="0" i="0" dirty="0" err="1">
                <a:effectLst/>
                <a:latin typeface="Menlo"/>
              </a:rPr>
              <a:t>n</a:t>
            </a:r>
            <a:r>
              <a:rPr lang="en-US" dirty="0" err="1">
                <a:latin typeface="Menlo"/>
              </a:rPr>
              <a:t>umP</a:t>
            </a:r>
            <a:r>
              <a:rPr lang="en-US" sz="1800" b="0" i="0" dirty="0" err="1">
                <a:effectLst/>
                <a:latin typeface="Menlo"/>
              </a:rPr>
              <a:t>ostures</a:t>
            </a:r>
            <a:r>
              <a:rPr lang="en-US" sz="1800" b="0" i="0" dirty="0">
                <a:effectLst/>
                <a:latin typeface="Menlo"/>
              </a:rPr>
              <a:t> = 11;</a:t>
            </a:r>
          </a:p>
          <a:p>
            <a:pPr marL="742950" lvl="1" indent="-285750">
              <a:buFont typeface="Arial" panose="020B0604020202020204" pitchFamily="34" charset="0"/>
              <a:buChar char="•"/>
            </a:pPr>
            <a:r>
              <a:rPr lang="en-US" b="0" i="0" dirty="0" err="1">
                <a:effectLst/>
                <a:latin typeface="Menlo"/>
              </a:rPr>
              <a:t>posture_names</a:t>
            </a:r>
            <a:r>
              <a:rPr lang="en-US" b="0" i="0" dirty="0">
                <a:effectLst/>
                <a:latin typeface="Menlo"/>
              </a:rPr>
              <a:t> = {'HC', 'HO', 'off', 'RD', 'Tab', 'Tad', 'UD', 'WE', 'WF', 'WP', 'WS’};</a:t>
            </a:r>
            <a:endParaRPr lang="en-US" dirty="0">
              <a:latin typeface="Menlo"/>
            </a:endParaRPr>
          </a:p>
          <a:p>
            <a:pPr marL="285750" indent="-285750">
              <a:buFont typeface="Arial" panose="020B0604020202020204" pitchFamily="34" charset="0"/>
              <a:buChar char="•"/>
            </a:pPr>
            <a:r>
              <a:rPr lang="en-US" dirty="0" err="1">
                <a:latin typeface="Menlo"/>
              </a:rPr>
              <a:t>numChannels</a:t>
            </a:r>
            <a:r>
              <a:rPr lang="en-US" dirty="0">
                <a:latin typeface="Menlo"/>
              </a:rPr>
              <a:t> = 8;</a:t>
            </a:r>
          </a:p>
          <a:p>
            <a:endParaRPr lang="en-US" sz="1800" b="0" i="0" dirty="0">
              <a:effectLst/>
              <a:latin typeface="Menlo"/>
            </a:endParaRPr>
          </a:p>
          <a:p>
            <a:pPr marL="285750" indent="-285750">
              <a:buFont typeface="Arial" panose="020B0604020202020204" pitchFamily="34" charset="0"/>
              <a:buChar char="•"/>
            </a:pPr>
            <a:r>
              <a:rPr lang="en-US" sz="1800" b="0" i="0" dirty="0">
                <a:effectLst/>
                <a:latin typeface="Menlo"/>
              </a:rPr>
              <a:t>EMG Training Data: 1x1 struct with 11 postures, 8 channels </a:t>
            </a:r>
          </a:p>
          <a:p>
            <a:pPr marL="742950" lvl="1" indent="-285750">
              <a:buFont typeface="Arial" panose="020B0604020202020204" pitchFamily="34" charset="0"/>
              <a:buChar char="•"/>
            </a:pPr>
            <a:r>
              <a:rPr lang="en-US" b="0" i="0" dirty="0">
                <a:effectLst/>
                <a:latin typeface="Menlo"/>
              </a:rPr>
              <a:t>each field (</a:t>
            </a:r>
            <a:r>
              <a:rPr lang="en-US" b="0" i="0" dirty="0" err="1">
                <a:effectLst/>
                <a:latin typeface="Menlo"/>
              </a:rPr>
              <a:t>posture.Data</a:t>
            </a:r>
            <a:r>
              <a:rPr lang="en-US" b="0" i="0" dirty="0">
                <a:effectLst/>
                <a:latin typeface="Menlo"/>
              </a:rPr>
              <a:t>) is a 8x167761 double</a:t>
            </a:r>
          </a:p>
          <a:p>
            <a:pPr marL="285750" indent="-285750">
              <a:buFont typeface="Arial" panose="020B0604020202020204" pitchFamily="34" charset="0"/>
              <a:buChar char="•"/>
            </a:pPr>
            <a:r>
              <a:rPr lang="en-US" sz="1800" b="0" i="0" dirty="0">
                <a:effectLst/>
                <a:latin typeface="Menlo"/>
              </a:rPr>
              <a:t>EMG Validation Data: 1x1 struct with 11 postures, 8 channels </a:t>
            </a:r>
          </a:p>
          <a:p>
            <a:pPr marL="742950" lvl="1" indent="-285750">
              <a:buFont typeface="Arial" panose="020B0604020202020204" pitchFamily="34" charset="0"/>
              <a:buChar char="•"/>
            </a:pPr>
            <a:r>
              <a:rPr lang="en-US" b="0" i="0" dirty="0">
                <a:effectLst/>
                <a:latin typeface="Menlo"/>
              </a:rPr>
              <a:t>each field (</a:t>
            </a:r>
            <a:r>
              <a:rPr lang="en-US" b="0" i="0" dirty="0" err="1">
                <a:effectLst/>
                <a:latin typeface="Menlo"/>
              </a:rPr>
              <a:t>posture.Data</a:t>
            </a:r>
            <a:r>
              <a:rPr lang="en-US" b="0" i="0" dirty="0">
                <a:effectLst/>
                <a:latin typeface="Menlo"/>
              </a:rPr>
              <a:t>) is a 8x167761 double</a:t>
            </a:r>
            <a:endParaRPr lang="en-US" dirty="0">
              <a:latin typeface="Menlo"/>
            </a:endParaRPr>
          </a:p>
        </p:txBody>
      </p:sp>
      <p:pic>
        <p:nvPicPr>
          <p:cNvPr id="6" name="Picture 5">
            <a:extLst>
              <a:ext uri="{FF2B5EF4-FFF2-40B4-BE49-F238E27FC236}">
                <a16:creationId xmlns:a16="http://schemas.microsoft.com/office/drawing/2014/main" id="{CB5F2865-9A24-30D5-93E7-CB7881C5ADE2}"/>
              </a:ext>
            </a:extLst>
          </p:cNvPr>
          <p:cNvPicPr>
            <a:picLocks noChangeAspect="1"/>
          </p:cNvPicPr>
          <p:nvPr/>
        </p:nvPicPr>
        <p:blipFill rotWithShape="1">
          <a:blip r:embed="rId3"/>
          <a:srcRect l="924"/>
          <a:stretch/>
        </p:blipFill>
        <p:spPr>
          <a:xfrm>
            <a:off x="6645212" y="1602877"/>
            <a:ext cx="5140495" cy="4457557"/>
          </a:xfrm>
          <a:prstGeom prst="rect">
            <a:avLst/>
          </a:prstGeom>
        </p:spPr>
      </p:pic>
      <p:pic>
        <p:nvPicPr>
          <p:cNvPr id="8" name="Picture 7">
            <a:extLst>
              <a:ext uri="{FF2B5EF4-FFF2-40B4-BE49-F238E27FC236}">
                <a16:creationId xmlns:a16="http://schemas.microsoft.com/office/drawing/2014/main" id="{F305A08D-5E54-CD77-97D1-F704E8A9980C}"/>
              </a:ext>
            </a:extLst>
          </p:cNvPr>
          <p:cNvPicPr>
            <a:picLocks noChangeAspect="1"/>
          </p:cNvPicPr>
          <p:nvPr/>
        </p:nvPicPr>
        <p:blipFill>
          <a:blip r:embed="rId4"/>
          <a:stretch>
            <a:fillRect/>
          </a:stretch>
        </p:blipFill>
        <p:spPr>
          <a:xfrm>
            <a:off x="4295775" y="1982331"/>
            <a:ext cx="1905000" cy="1143000"/>
          </a:xfrm>
          <a:prstGeom prst="rect">
            <a:avLst/>
          </a:prstGeom>
        </p:spPr>
      </p:pic>
    </p:spTree>
    <p:extLst>
      <p:ext uri="{BB962C8B-B14F-4D97-AF65-F5344CB8AC3E}">
        <p14:creationId xmlns:p14="http://schemas.microsoft.com/office/powerpoint/2010/main" val="468878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lIns="91440" tIns="45720" rIns="91440" bIns="45720" anchor="t">
            <a:spAutoFit/>
          </a:bodyPr>
          <a:lstStyle/>
          <a:p>
            <a:pPr>
              <a:defRPr/>
            </a:pPr>
            <a:r>
              <a:rPr lang="en-US" sz="3200" b="1">
                <a:solidFill>
                  <a:srgbClr val="000000"/>
                </a:solidFill>
                <a:latin typeface="Helvetica Neue" panose="02000503000000020004"/>
                <a:ea typeface="Helvetica Neue" panose="02000503000000020004" pitchFamily="2" charset="0"/>
                <a:cs typeface="Helvetica Neue" panose="02000503000000020004" pitchFamily="2" charset="0"/>
              </a:rPr>
              <a:t>Extraction Features, SSC and ZC scatterplots</a:t>
            </a:r>
            <a:endParaRPr kumimoji="0" lang="en-US" sz="3200" b="1" i="0" u="none" strike="noStrike" kern="1200" cap="none" spc="0" normalizeH="0" baseline="0" noProof="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 name="Picture 5" descr="A graph of a graph&#10;&#10;Description automatically generated">
            <a:extLst>
              <a:ext uri="{FF2B5EF4-FFF2-40B4-BE49-F238E27FC236}">
                <a16:creationId xmlns:a16="http://schemas.microsoft.com/office/drawing/2014/main" id="{835E34A8-F397-0DC4-4A9A-DB70E1C73FE7}"/>
              </a:ext>
            </a:extLst>
          </p:cNvPr>
          <p:cNvPicPr>
            <a:picLocks noChangeAspect="1"/>
          </p:cNvPicPr>
          <p:nvPr/>
        </p:nvPicPr>
        <p:blipFill>
          <a:blip r:embed="rId3"/>
          <a:stretch>
            <a:fillRect/>
          </a:stretch>
        </p:blipFill>
        <p:spPr>
          <a:xfrm>
            <a:off x="6179930" y="1857513"/>
            <a:ext cx="5486400" cy="4114800"/>
          </a:xfrm>
          <a:prstGeom prst="rect">
            <a:avLst/>
          </a:prstGeom>
        </p:spPr>
      </p:pic>
      <p:pic>
        <p:nvPicPr>
          <p:cNvPr id="7" name="Picture 6" descr="A graph of a pulse&#10;&#10;Description automatically generated">
            <a:extLst>
              <a:ext uri="{FF2B5EF4-FFF2-40B4-BE49-F238E27FC236}">
                <a16:creationId xmlns:a16="http://schemas.microsoft.com/office/drawing/2014/main" id="{3EBE8646-D653-0EBF-219D-E6D4140E5A12}"/>
              </a:ext>
            </a:extLst>
          </p:cNvPr>
          <p:cNvPicPr>
            <a:picLocks noChangeAspect="1"/>
          </p:cNvPicPr>
          <p:nvPr/>
        </p:nvPicPr>
        <p:blipFill>
          <a:blip r:embed="rId4"/>
          <a:stretch>
            <a:fillRect/>
          </a:stretch>
        </p:blipFill>
        <p:spPr>
          <a:xfrm>
            <a:off x="304800" y="1857513"/>
            <a:ext cx="5486400" cy="4114800"/>
          </a:xfrm>
          <a:prstGeom prst="rect">
            <a:avLst/>
          </a:prstGeom>
        </p:spPr>
      </p:pic>
    </p:spTree>
    <p:extLst>
      <p:ext uri="{BB962C8B-B14F-4D97-AF65-F5344CB8AC3E}">
        <p14:creationId xmlns:p14="http://schemas.microsoft.com/office/powerpoint/2010/main" val="792843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Program Architecture – UML diagram</a:t>
            </a: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B01EA96D-FE94-5EA5-8BB0-28E503DB843E}"/>
              </a:ext>
            </a:extLst>
          </p:cNvPr>
          <p:cNvSpPr txBox="1"/>
          <p:nvPr/>
        </p:nvSpPr>
        <p:spPr>
          <a:xfrm>
            <a:off x="406294" y="1602557"/>
            <a:ext cx="11582676" cy="646331"/>
          </a:xfrm>
          <a:prstGeom prst="rect">
            <a:avLst/>
          </a:prstGeom>
          <a:noFill/>
        </p:spPr>
        <p:txBody>
          <a:bodyPr wrap="square" rtlCol="0">
            <a:spAutoFit/>
          </a:bodyPr>
          <a:lstStyle/>
          <a:p>
            <a:endParaRPr lang="en-US"/>
          </a:p>
          <a:p>
            <a:endParaRPr lang="en-US"/>
          </a:p>
        </p:txBody>
      </p:sp>
      <p:pic>
        <p:nvPicPr>
          <p:cNvPr id="4" name="Picture 3" descr="A diagram of a function&#10;&#10;Description automatically generated">
            <a:extLst>
              <a:ext uri="{FF2B5EF4-FFF2-40B4-BE49-F238E27FC236}">
                <a16:creationId xmlns:a16="http://schemas.microsoft.com/office/drawing/2014/main" id="{37FF7E8B-A94E-BBF4-E746-C7B9E6EE3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43" y="1403869"/>
            <a:ext cx="11468714" cy="5319148"/>
          </a:xfrm>
          <a:prstGeom prst="rect">
            <a:avLst/>
          </a:prstGeom>
        </p:spPr>
      </p:pic>
    </p:spTree>
    <p:extLst>
      <p:ext uri="{BB962C8B-B14F-4D97-AF65-F5344CB8AC3E}">
        <p14:creationId xmlns:p14="http://schemas.microsoft.com/office/powerpoint/2010/main" val="4125391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3" y="450199"/>
            <a:ext cx="913564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Raw Data Collection – Group 1 </a:t>
            </a:r>
            <a:r>
              <a:rPr kumimoji="0" lang="en-US" sz="3200" b="1" i="0" u="none" strike="noStrike" kern="1200" cap="none" spc="0" normalizeH="0" baseline="0" noProof="0" dirty="0" err="1">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Quatros</a:t>
            </a:r>
            <a:endPar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endParaRP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7" name="Picture 6" descr="A person measuring a pulse&#10;&#10;Description automatically generated">
            <a:extLst>
              <a:ext uri="{FF2B5EF4-FFF2-40B4-BE49-F238E27FC236}">
                <a16:creationId xmlns:a16="http://schemas.microsoft.com/office/drawing/2014/main" id="{568577A2-0A1A-2E65-6A89-FCB2507DF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845" y="1820110"/>
            <a:ext cx="3325719" cy="4434292"/>
          </a:xfrm>
          <a:prstGeom prst="rect">
            <a:avLst/>
          </a:prstGeom>
        </p:spPr>
      </p:pic>
      <p:pic>
        <p:nvPicPr>
          <p:cNvPr id="9" name="Picture 8" descr="A computer with a screen on&#10;&#10;Description automatically generated">
            <a:extLst>
              <a:ext uri="{FF2B5EF4-FFF2-40B4-BE49-F238E27FC236}">
                <a16:creationId xmlns:a16="http://schemas.microsoft.com/office/drawing/2014/main" id="{B21A5A21-1F76-F642-E4BA-06872F6B4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160" y="2229698"/>
            <a:ext cx="4635767" cy="3476825"/>
          </a:xfrm>
          <a:prstGeom prst="rect">
            <a:avLst/>
          </a:prstGeom>
        </p:spPr>
      </p:pic>
      <p:pic>
        <p:nvPicPr>
          <p:cNvPr id="11" name="Picture 10">
            <a:extLst>
              <a:ext uri="{FF2B5EF4-FFF2-40B4-BE49-F238E27FC236}">
                <a16:creationId xmlns:a16="http://schemas.microsoft.com/office/drawing/2014/main" id="{7C2FC085-C452-0887-170D-DE37D79D01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813" y="1789217"/>
            <a:ext cx="3291429" cy="4388571"/>
          </a:xfrm>
          <a:prstGeom prst="rect">
            <a:avLst/>
          </a:prstGeom>
        </p:spPr>
      </p:pic>
    </p:spTree>
    <p:extLst>
      <p:ext uri="{BB962C8B-B14F-4D97-AF65-F5344CB8AC3E}">
        <p14:creationId xmlns:p14="http://schemas.microsoft.com/office/powerpoint/2010/main" val="3065280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2" y="450199"/>
            <a:ext cx="1023013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Representative</a:t>
            </a:r>
            <a:r>
              <a:rPr lang="en-US" sz="2800" b="1" dirty="0">
                <a:solidFill>
                  <a:srgbClr val="000000"/>
                </a:solidFill>
                <a:latin typeface="Helvetica Neue" panose="02000503000000020004"/>
                <a:ea typeface="Helvetica Neue" panose="02000503000000020004" pitchFamily="2" charset="0"/>
                <a:cs typeface="Helvetica Neue" panose="02000503000000020004" pitchFamily="2" charset="0"/>
              </a:rPr>
              <a:t> </a:t>
            </a:r>
            <a:r>
              <a:rPr kumimoji="0" lang="en-US" sz="28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Raw Data for Single Posture (Hand Close)</a:t>
            </a: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A7B0FEA6-A98E-4407-D223-199C6D92F5B4}"/>
              </a:ext>
            </a:extLst>
          </p:cNvPr>
          <p:cNvPicPr>
            <a:picLocks noChangeAspect="1"/>
          </p:cNvPicPr>
          <p:nvPr/>
        </p:nvPicPr>
        <p:blipFill>
          <a:blip r:embed="rId3"/>
          <a:stretch>
            <a:fillRect/>
          </a:stretch>
        </p:blipFill>
        <p:spPr>
          <a:xfrm>
            <a:off x="406294" y="1313020"/>
            <a:ext cx="5606965" cy="5288789"/>
          </a:xfrm>
          <a:prstGeom prst="rect">
            <a:avLst/>
          </a:prstGeom>
        </p:spPr>
      </p:pic>
      <p:pic>
        <p:nvPicPr>
          <p:cNvPr id="7" name="Picture 6">
            <a:extLst>
              <a:ext uri="{FF2B5EF4-FFF2-40B4-BE49-F238E27FC236}">
                <a16:creationId xmlns:a16="http://schemas.microsoft.com/office/drawing/2014/main" id="{8B5BEA47-88EA-38CA-9C6D-21B8629A5172}"/>
              </a:ext>
            </a:extLst>
          </p:cNvPr>
          <p:cNvPicPr>
            <a:picLocks noChangeAspect="1"/>
          </p:cNvPicPr>
          <p:nvPr/>
        </p:nvPicPr>
        <p:blipFill>
          <a:blip r:embed="rId4"/>
          <a:stretch>
            <a:fillRect/>
          </a:stretch>
        </p:blipFill>
        <p:spPr>
          <a:xfrm>
            <a:off x="6483724" y="1313020"/>
            <a:ext cx="5308525" cy="5288790"/>
          </a:xfrm>
          <a:prstGeom prst="rect">
            <a:avLst/>
          </a:prstGeom>
        </p:spPr>
      </p:pic>
    </p:spTree>
    <p:extLst>
      <p:ext uri="{BB962C8B-B14F-4D97-AF65-F5344CB8AC3E}">
        <p14:creationId xmlns:p14="http://schemas.microsoft.com/office/powerpoint/2010/main" val="88078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2" y="450199"/>
            <a:ext cx="1028728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Signal Processing – Filter Design (initial method)</a:t>
            </a: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B01EA96D-FE94-5EA5-8BB0-28E503DB843E}"/>
              </a:ext>
            </a:extLst>
          </p:cNvPr>
          <p:cNvSpPr txBox="1"/>
          <p:nvPr/>
        </p:nvSpPr>
        <p:spPr>
          <a:xfrm>
            <a:off x="406294" y="1361694"/>
            <a:ext cx="5813531" cy="4801314"/>
          </a:xfrm>
          <a:prstGeom prst="rect">
            <a:avLst/>
          </a:prstGeom>
          <a:noFill/>
        </p:spPr>
        <p:txBody>
          <a:bodyPr wrap="square" rtlCol="0">
            <a:spAutoFit/>
          </a:bodyPr>
          <a:lstStyle/>
          <a:p>
            <a:pPr marL="285750" indent="-285750">
              <a:buFont typeface="Arial" panose="020B0604020202020204" pitchFamily="34" charset="0"/>
              <a:buChar char="•"/>
            </a:pPr>
            <a:r>
              <a:rPr lang="en-US" u="sng" dirty="0"/>
              <a:t>Input</a:t>
            </a:r>
            <a:r>
              <a:rPr lang="en-US" dirty="0"/>
              <a:t>: Raw Data for each posture </a:t>
            </a:r>
          </a:p>
          <a:p>
            <a:pPr marL="285750" indent="-285750">
              <a:buFontTx/>
              <a:buChar char="-"/>
            </a:pPr>
            <a:endParaRPr lang="en-US" dirty="0"/>
          </a:p>
          <a:p>
            <a:pPr marL="285750" indent="-285750">
              <a:buFont typeface="Arial" panose="020B0604020202020204" pitchFamily="34" charset="0"/>
              <a:buChar char="•"/>
            </a:pPr>
            <a:r>
              <a:rPr lang="en-US" dirty="0"/>
              <a:t>Filter Design w/ cutoff frequencies</a:t>
            </a:r>
          </a:p>
          <a:p>
            <a:pPr marL="742950" lvl="1" indent="-285750">
              <a:buFontTx/>
              <a:buChar char="-"/>
            </a:pPr>
            <a:r>
              <a:rPr lang="en-US" u="sng" dirty="0"/>
              <a:t>Band pass filter</a:t>
            </a:r>
            <a:r>
              <a:rPr lang="en-US" dirty="0"/>
              <a:t>: ~30-480 Hz</a:t>
            </a:r>
          </a:p>
          <a:p>
            <a:pPr marL="1200150" lvl="2" indent="-285750">
              <a:buFont typeface="Wingdings" panose="05000000000000000000" pitchFamily="2" charset="2"/>
              <a:buChar char="§"/>
            </a:pPr>
            <a:r>
              <a:rPr lang="en-US" u="sng" dirty="0"/>
              <a:t>High pass</a:t>
            </a:r>
            <a:r>
              <a:rPr lang="en-US" dirty="0"/>
              <a:t>: </a:t>
            </a:r>
            <a:r>
              <a:rPr lang="en-US" b="0" i="0" dirty="0">
                <a:solidFill>
                  <a:schemeClr val="accent6">
                    <a:lumMod val="75000"/>
                  </a:schemeClr>
                </a:solidFill>
                <a:effectLst/>
                <a:latin typeface="Menlo"/>
              </a:rPr>
              <a:t>30Hz to remove motion artefact</a:t>
            </a:r>
          </a:p>
          <a:p>
            <a:pPr marL="1200150" lvl="2" indent="-285750">
              <a:buFont typeface="Wingdings" panose="05000000000000000000" pitchFamily="2" charset="2"/>
              <a:buChar char="§"/>
            </a:pPr>
            <a:r>
              <a:rPr lang="en-US" u="sng" dirty="0"/>
              <a:t>Low Pass</a:t>
            </a:r>
            <a:r>
              <a:rPr lang="en-US" dirty="0"/>
              <a:t>: </a:t>
            </a:r>
            <a:r>
              <a:rPr lang="en-US" b="0" i="0" dirty="0">
                <a:solidFill>
                  <a:schemeClr val="accent6">
                    <a:lumMod val="75000"/>
                  </a:schemeClr>
                </a:solidFill>
                <a:effectLst/>
                <a:latin typeface="Menlo"/>
              </a:rPr>
              <a:t>480Hz to bandlimit to ~500Hz</a:t>
            </a:r>
          </a:p>
          <a:p>
            <a:pPr marL="1200150" lvl="2" indent="-285750">
              <a:buFont typeface="Wingdings" panose="05000000000000000000" pitchFamily="2" charset="2"/>
              <a:buChar char="§"/>
            </a:pPr>
            <a:r>
              <a:rPr lang="en-US" sz="1800" b="1" i="0" dirty="0">
                <a:effectLst/>
                <a:latin typeface="Menlo"/>
              </a:rPr>
              <a:t>4</a:t>
            </a:r>
            <a:r>
              <a:rPr lang="en-US" sz="1800" b="1" i="0" baseline="30000" dirty="0">
                <a:effectLst/>
                <a:latin typeface="Menlo"/>
              </a:rPr>
              <a:t>th</a:t>
            </a:r>
            <a:r>
              <a:rPr lang="en-US" sz="1800" b="1" i="0" dirty="0">
                <a:effectLst/>
                <a:latin typeface="Menlo"/>
              </a:rPr>
              <a:t> order Butterworth filter</a:t>
            </a:r>
            <a:endParaRPr lang="en-US" b="1" dirty="0">
              <a:latin typeface="Menlo"/>
            </a:endParaRPr>
          </a:p>
          <a:p>
            <a:pPr marL="742950" lvl="1" indent="-285750">
              <a:buFontTx/>
              <a:buChar char="-"/>
            </a:pPr>
            <a:r>
              <a:rPr lang="en-US" b="0" i="0" u="sng" dirty="0">
                <a:effectLst/>
                <a:latin typeface="Menlo"/>
              </a:rPr>
              <a:t>Notch/Comb Filter</a:t>
            </a:r>
            <a:r>
              <a:rPr lang="en-US" b="0" i="0" dirty="0">
                <a:effectLst/>
                <a:latin typeface="Menlo"/>
              </a:rPr>
              <a:t>: </a:t>
            </a:r>
            <a:r>
              <a:rPr lang="en-US" b="0" i="0" dirty="0">
                <a:solidFill>
                  <a:schemeClr val="accent6">
                    <a:lumMod val="75000"/>
                  </a:schemeClr>
                </a:solidFill>
                <a:effectLst/>
                <a:latin typeface="Menlo"/>
              </a:rPr>
              <a:t>centered at 60Hz + harmonics </a:t>
            </a:r>
            <a:r>
              <a:rPr lang="en-US" b="0" i="0" dirty="0">
                <a:effectLst/>
                <a:latin typeface="Menlo"/>
              </a:rPr>
              <a:t>(120Hz, 180Hz, 240Hz, 300Hz, 360Hz, 420Hz) up to the passband (480 Hz)</a:t>
            </a:r>
          </a:p>
          <a:p>
            <a:pPr marL="1200150" lvl="2" indent="-285750">
              <a:buFont typeface="Wingdings" panose="05000000000000000000" pitchFamily="2" charset="2"/>
              <a:buChar char="§"/>
            </a:pPr>
            <a:r>
              <a:rPr lang="en-US" sz="1800" b="1" i="0" dirty="0">
                <a:effectLst/>
                <a:latin typeface="Menlo"/>
              </a:rPr>
              <a:t>2</a:t>
            </a:r>
            <a:r>
              <a:rPr lang="en-US" sz="1800" b="1" i="0" baseline="30000" dirty="0">
                <a:effectLst/>
                <a:latin typeface="Menlo"/>
              </a:rPr>
              <a:t>nd</a:t>
            </a:r>
            <a:r>
              <a:rPr lang="en-US" sz="1800" b="1" i="0" dirty="0">
                <a:effectLst/>
                <a:latin typeface="Menlo"/>
              </a:rPr>
              <a:t> order infinite impulse response (IIR) filter</a:t>
            </a:r>
          </a:p>
          <a:p>
            <a:pPr lvl="2"/>
            <a:endParaRPr lang="en-US" sz="1800" b="0" i="0" dirty="0">
              <a:effectLst/>
              <a:latin typeface="Menlo"/>
            </a:endParaRPr>
          </a:p>
          <a:p>
            <a:pPr marL="285750" indent="-285750">
              <a:buFont typeface="Arial" panose="020B0604020202020204" pitchFamily="34" charset="0"/>
              <a:buChar char="•"/>
            </a:pPr>
            <a:r>
              <a:rPr lang="en-US" u="sng" dirty="0"/>
              <a:t>Output</a:t>
            </a:r>
            <a:r>
              <a:rPr lang="en-US" dirty="0"/>
              <a:t>: Filtered Data for each posture</a:t>
            </a:r>
          </a:p>
        </p:txBody>
      </p:sp>
      <p:pic>
        <p:nvPicPr>
          <p:cNvPr id="4" name="Picture 3">
            <a:extLst>
              <a:ext uri="{FF2B5EF4-FFF2-40B4-BE49-F238E27FC236}">
                <a16:creationId xmlns:a16="http://schemas.microsoft.com/office/drawing/2014/main" id="{1B121D78-5100-D71A-56B1-B4CDA825D597}"/>
              </a:ext>
            </a:extLst>
          </p:cNvPr>
          <p:cNvPicPr>
            <a:picLocks noChangeAspect="1"/>
          </p:cNvPicPr>
          <p:nvPr/>
        </p:nvPicPr>
        <p:blipFill>
          <a:blip r:embed="rId3"/>
          <a:stretch>
            <a:fillRect/>
          </a:stretch>
        </p:blipFill>
        <p:spPr>
          <a:xfrm>
            <a:off x="1559488" y="5055013"/>
            <a:ext cx="1905000" cy="1143000"/>
          </a:xfrm>
          <a:prstGeom prst="rect">
            <a:avLst/>
          </a:prstGeom>
        </p:spPr>
      </p:pic>
      <p:pic>
        <p:nvPicPr>
          <p:cNvPr id="6" name="Picture 5">
            <a:extLst>
              <a:ext uri="{FF2B5EF4-FFF2-40B4-BE49-F238E27FC236}">
                <a16:creationId xmlns:a16="http://schemas.microsoft.com/office/drawing/2014/main" id="{B118106E-9DF1-9F91-BF1F-A98079523E75}"/>
              </a:ext>
            </a:extLst>
          </p:cNvPr>
          <p:cNvPicPr>
            <a:picLocks noChangeAspect="1"/>
          </p:cNvPicPr>
          <p:nvPr/>
        </p:nvPicPr>
        <p:blipFill>
          <a:blip r:embed="rId4"/>
          <a:stretch>
            <a:fillRect/>
          </a:stretch>
        </p:blipFill>
        <p:spPr>
          <a:xfrm>
            <a:off x="3762230" y="5025486"/>
            <a:ext cx="1914525" cy="1362075"/>
          </a:xfrm>
          <a:prstGeom prst="rect">
            <a:avLst/>
          </a:prstGeom>
        </p:spPr>
      </p:pic>
      <p:pic>
        <p:nvPicPr>
          <p:cNvPr id="12" name="Picture 11">
            <a:extLst>
              <a:ext uri="{FF2B5EF4-FFF2-40B4-BE49-F238E27FC236}">
                <a16:creationId xmlns:a16="http://schemas.microsoft.com/office/drawing/2014/main" id="{C6D992AD-EBCB-F207-2506-08D50B0E857B}"/>
              </a:ext>
            </a:extLst>
          </p:cNvPr>
          <p:cNvPicPr>
            <a:picLocks noChangeAspect="1"/>
          </p:cNvPicPr>
          <p:nvPr/>
        </p:nvPicPr>
        <p:blipFill>
          <a:blip r:embed="rId5"/>
          <a:stretch>
            <a:fillRect/>
          </a:stretch>
        </p:blipFill>
        <p:spPr>
          <a:xfrm>
            <a:off x="6188006" y="1513600"/>
            <a:ext cx="2909888" cy="2422103"/>
          </a:xfrm>
          <a:prstGeom prst="rect">
            <a:avLst/>
          </a:prstGeom>
        </p:spPr>
      </p:pic>
      <p:pic>
        <p:nvPicPr>
          <p:cNvPr id="15" name="Picture 14">
            <a:extLst>
              <a:ext uri="{FF2B5EF4-FFF2-40B4-BE49-F238E27FC236}">
                <a16:creationId xmlns:a16="http://schemas.microsoft.com/office/drawing/2014/main" id="{E1985EAD-CA8C-2950-4669-D2EBA531950A}"/>
              </a:ext>
            </a:extLst>
          </p:cNvPr>
          <p:cNvPicPr>
            <a:picLocks noChangeAspect="1"/>
          </p:cNvPicPr>
          <p:nvPr/>
        </p:nvPicPr>
        <p:blipFill>
          <a:blip r:embed="rId6"/>
          <a:stretch>
            <a:fillRect/>
          </a:stretch>
        </p:blipFill>
        <p:spPr>
          <a:xfrm>
            <a:off x="9097894" y="1513600"/>
            <a:ext cx="2891076" cy="2422103"/>
          </a:xfrm>
          <a:prstGeom prst="rect">
            <a:avLst/>
          </a:prstGeom>
        </p:spPr>
      </p:pic>
      <p:pic>
        <p:nvPicPr>
          <p:cNvPr id="17" name="Picture 16">
            <a:extLst>
              <a:ext uri="{FF2B5EF4-FFF2-40B4-BE49-F238E27FC236}">
                <a16:creationId xmlns:a16="http://schemas.microsoft.com/office/drawing/2014/main" id="{F01C9039-3924-F128-CAA1-26256833AA23}"/>
              </a:ext>
            </a:extLst>
          </p:cNvPr>
          <p:cNvPicPr>
            <a:picLocks noChangeAspect="1"/>
          </p:cNvPicPr>
          <p:nvPr/>
        </p:nvPicPr>
        <p:blipFill>
          <a:blip r:embed="rId7"/>
          <a:stretch>
            <a:fillRect/>
          </a:stretch>
        </p:blipFill>
        <p:spPr>
          <a:xfrm>
            <a:off x="7550944" y="4186035"/>
            <a:ext cx="2909888" cy="2407220"/>
          </a:xfrm>
          <a:prstGeom prst="rect">
            <a:avLst/>
          </a:prstGeom>
        </p:spPr>
      </p:pic>
    </p:spTree>
    <p:extLst>
      <p:ext uri="{BB962C8B-B14F-4D97-AF65-F5344CB8AC3E}">
        <p14:creationId xmlns:p14="http://schemas.microsoft.com/office/powerpoint/2010/main" val="31055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2" y="450199"/>
            <a:ext cx="1151918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Representative</a:t>
            </a:r>
            <a:r>
              <a:rPr lang="en-US" sz="2800" b="1" dirty="0">
                <a:solidFill>
                  <a:srgbClr val="000000"/>
                </a:solidFill>
                <a:latin typeface="Helvetica Neue" panose="02000503000000020004"/>
                <a:ea typeface="Helvetica Neue" panose="02000503000000020004" pitchFamily="2" charset="0"/>
                <a:cs typeface="Helvetica Neue" panose="02000503000000020004" pitchFamily="2" charset="0"/>
              </a:rPr>
              <a:t> </a:t>
            </a:r>
            <a:r>
              <a:rPr kumimoji="0" lang="en-US" sz="28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Filtered Data for Single Posture (Hand Close)</a:t>
            </a: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747F53F2-67C1-B529-F2C0-AA1536E7FCFC}"/>
              </a:ext>
            </a:extLst>
          </p:cNvPr>
          <p:cNvPicPr>
            <a:picLocks noChangeAspect="1"/>
          </p:cNvPicPr>
          <p:nvPr/>
        </p:nvPicPr>
        <p:blipFill>
          <a:blip r:embed="rId3"/>
          <a:stretch>
            <a:fillRect/>
          </a:stretch>
        </p:blipFill>
        <p:spPr>
          <a:xfrm>
            <a:off x="469794" y="1652267"/>
            <a:ext cx="4547119" cy="4899503"/>
          </a:xfrm>
          <a:prstGeom prst="rect">
            <a:avLst/>
          </a:prstGeom>
        </p:spPr>
      </p:pic>
      <p:pic>
        <p:nvPicPr>
          <p:cNvPr id="10" name="Picture 9">
            <a:extLst>
              <a:ext uri="{FF2B5EF4-FFF2-40B4-BE49-F238E27FC236}">
                <a16:creationId xmlns:a16="http://schemas.microsoft.com/office/drawing/2014/main" id="{87411123-4919-0834-432D-74A28BA6D56F}"/>
              </a:ext>
            </a:extLst>
          </p:cNvPr>
          <p:cNvPicPr>
            <a:picLocks noChangeAspect="1"/>
          </p:cNvPicPr>
          <p:nvPr/>
        </p:nvPicPr>
        <p:blipFill>
          <a:blip r:embed="rId4"/>
          <a:stretch>
            <a:fillRect/>
          </a:stretch>
        </p:blipFill>
        <p:spPr>
          <a:xfrm>
            <a:off x="5280341" y="2408023"/>
            <a:ext cx="3268364" cy="3387990"/>
          </a:xfrm>
          <a:prstGeom prst="rect">
            <a:avLst/>
          </a:prstGeom>
        </p:spPr>
      </p:pic>
      <p:pic>
        <p:nvPicPr>
          <p:cNvPr id="12" name="Picture 11">
            <a:extLst>
              <a:ext uri="{FF2B5EF4-FFF2-40B4-BE49-F238E27FC236}">
                <a16:creationId xmlns:a16="http://schemas.microsoft.com/office/drawing/2014/main" id="{CD5FCA05-D376-3955-D3CA-9CB8C57EA85F}"/>
              </a:ext>
            </a:extLst>
          </p:cNvPr>
          <p:cNvPicPr>
            <a:picLocks noChangeAspect="1"/>
          </p:cNvPicPr>
          <p:nvPr/>
        </p:nvPicPr>
        <p:blipFill rotWithShape="1">
          <a:blip r:embed="rId5"/>
          <a:srcRect l="1805" b="667"/>
          <a:stretch/>
        </p:blipFill>
        <p:spPr>
          <a:xfrm>
            <a:off x="8812133" y="2403047"/>
            <a:ext cx="3176836" cy="3392966"/>
          </a:xfrm>
          <a:prstGeom prst="rect">
            <a:avLst/>
          </a:prstGeom>
        </p:spPr>
      </p:pic>
      <p:sp>
        <p:nvSpPr>
          <p:cNvPr id="13" name="TextBox 12">
            <a:extLst>
              <a:ext uri="{FF2B5EF4-FFF2-40B4-BE49-F238E27FC236}">
                <a16:creationId xmlns:a16="http://schemas.microsoft.com/office/drawing/2014/main" id="{82199F8D-C340-0AB9-1DA1-1E63B41E9656}"/>
              </a:ext>
            </a:extLst>
          </p:cNvPr>
          <p:cNvSpPr txBox="1"/>
          <p:nvPr/>
        </p:nvSpPr>
        <p:spPr>
          <a:xfrm>
            <a:off x="1365326" y="1292289"/>
            <a:ext cx="2756053" cy="369332"/>
          </a:xfrm>
          <a:prstGeom prst="rect">
            <a:avLst/>
          </a:prstGeom>
          <a:noFill/>
        </p:spPr>
        <p:txBody>
          <a:bodyPr wrap="square" rtlCol="0">
            <a:spAutoFit/>
          </a:bodyPr>
          <a:lstStyle/>
          <a:p>
            <a:r>
              <a:rPr lang="en-US" dirty="0"/>
              <a:t>Raw vs. Filtered EMG Data</a:t>
            </a:r>
          </a:p>
        </p:txBody>
      </p:sp>
      <p:sp>
        <p:nvSpPr>
          <p:cNvPr id="15" name="TextBox 14">
            <a:extLst>
              <a:ext uri="{FF2B5EF4-FFF2-40B4-BE49-F238E27FC236}">
                <a16:creationId xmlns:a16="http://schemas.microsoft.com/office/drawing/2014/main" id="{74E2A371-125D-8C76-4C55-EF1B44859111}"/>
              </a:ext>
            </a:extLst>
          </p:cNvPr>
          <p:cNvSpPr txBox="1"/>
          <p:nvPr/>
        </p:nvSpPr>
        <p:spPr>
          <a:xfrm>
            <a:off x="5854115" y="1756716"/>
            <a:ext cx="2120815" cy="646331"/>
          </a:xfrm>
          <a:prstGeom prst="rect">
            <a:avLst/>
          </a:prstGeom>
          <a:noFill/>
        </p:spPr>
        <p:txBody>
          <a:bodyPr wrap="square" rtlCol="0">
            <a:spAutoFit/>
          </a:bodyPr>
          <a:lstStyle/>
          <a:p>
            <a:r>
              <a:rPr lang="en-US" dirty="0"/>
              <a:t>Power vs. Frequency</a:t>
            </a:r>
          </a:p>
          <a:p>
            <a:pPr algn="ctr"/>
            <a:r>
              <a:rPr lang="en-US" dirty="0"/>
              <a:t>(filtered EMG data)</a:t>
            </a:r>
          </a:p>
        </p:txBody>
      </p:sp>
      <p:sp>
        <p:nvSpPr>
          <p:cNvPr id="16" name="TextBox 15">
            <a:extLst>
              <a:ext uri="{FF2B5EF4-FFF2-40B4-BE49-F238E27FC236}">
                <a16:creationId xmlns:a16="http://schemas.microsoft.com/office/drawing/2014/main" id="{88F59792-8100-46C8-85AA-460C3B6C35AC}"/>
              </a:ext>
            </a:extLst>
          </p:cNvPr>
          <p:cNvSpPr txBox="1"/>
          <p:nvPr/>
        </p:nvSpPr>
        <p:spPr>
          <a:xfrm>
            <a:off x="9405540" y="1756716"/>
            <a:ext cx="1990021" cy="646331"/>
          </a:xfrm>
          <a:prstGeom prst="rect">
            <a:avLst/>
          </a:prstGeom>
          <a:noFill/>
        </p:spPr>
        <p:txBody>
          <a:bodyPr wrap="square" rtlCol="0">
            <a:spAutoFit/>
          </a:bodyPr>
          <a:lstStyle/>
          <a:p>
            <a:r>
              <a:rPr lang="en-US" dirty="0"/>
              <a:t>Amplitude vs. Time</a:t>
            </a:r>
          </a:p>
          <a:p>
            <a:pPr algn="ctr"/>
            <a:r>
              <a:rPr lang="en-US" dirty="0"/>
              <a:t>(filtered EMG data)</a:t>
            </a:r>
          </a:p>
        </p:txBody>
      </p:sp>
    </p:spTree>
    <p:extLst>
      <p:ext uri="{BB962C8B-B14F-4D97-AF65-F5344CB8AC3E}">
        <p14:creationId xmlns:p14="http://schemas.microsoft.com/office/powerpoint/2010/main" val="301294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2" y="450199"/>
            <a:ext cx="1028728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Signal Processing – Filter Design (final method)</a:t>
            </a: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B01EA96D-FE94-5EA5-8BB0-28E503DB843E}"/>
              </a:ext>
            </a:extLst>
          </p:cNvPr>
          <p:cNvSpPr txBox="1"/>
          <p:nvPr/>
        </p:nvSpPr>
        <p:spPr>
          <a:xfrm>
            <a:off x="406294" y="1502963"/>
            <a:ext cx="4169330" cy="5078313"/>
          </a:xfrm>
          <a:prstGeom prst="rect">
            <a:avLst/>
          </a:prstGeom>
          <a:noFill/>
        </p:spPr>
        <p:txBody>
          <a:bodyPr wrap="square" rtlCol="0">
            <a:spAutoFit/>
          </a:bodyPr>
          <a:lstStyle/>
          <a:p>
            <a:r>
              <a:rPr lang="en-US" dirty="0">
                <a:latin typeface="Menlo"/>
              </a:rPr>
              <a:t>MATLAB </a:t>
            </a:r>
            <a:r>
              <a:rPr lang="en-US" dirty="0" err="1">
                <a:latin typeface="Menlo"/>
              </a:rPr>
              <a:t>d</a:t>
            </a:r>
            <a:r>
              <a:rPr lang="en-US" b="0" i="0" dirty="0" err="1">
                <a:effectLst/>
                <a:latin typeface="Menlo"/>
              </a:rPr>
              <a:t>esignfilt</a:t>
            </a:r>
            <a:r>
              <a:rPr lang="en-US" dirty="0">
                <a:latin typeface="Menlo"/>
              </a:rPr>
              <a:t>() function and </a:t>
            </a:r>
          </a:p>
          <a:p>
            <a:r>
              <a:rPr lang="en-US" dirty="0">
                <a:latin typeface="Menlo"/>
              </a:rPr>
              <a:t>Finite Impulse Response (FIR) filter </a:t>
            </a:r>
            <a:endParaRPr lang="en-US" dirty="0"/>
          </a:p>
          <a:p>
            <a:endParaRPr lang="en-US" dirty="0"/>
          </a:p>
          <a:p>
            <a:r>
              <a:rPr lang="en-US" dirty="0"/>
              <a:t>Filter Design w/ cutoff frequencies</a:t>
            </a:r>
          </a:p>
          <a:p>
            <a:pPr marL="285750" indent="-285750">
              <a:buFontTx/>
              <a:buChar char="-"/>
            </a:pPr>
            <a:r>
              <a:rPr lang="en-US" u="sng" dirty="0"/>
              <a:t>High-pass</a:t>
            </a:r>
            <a:r>
              <a:rPr lang="en-US" dirty="0"/>
              <a:t>: </a:t>
            </a:r>
            <a:r>
              <a:rPr lang="en-US" b="0" i="0" dirty="0">
                <a:solidFill>
                  <a:srgbClr val="008013"/>
                </a:solidFill>
                <a:effectLst/>
                <a:latin typeface="Menlo"/>
              </a:rPr>
              <a:t>30Hz cutoff</a:t>
            </a:r>
          </a:p>
          <a:p>
            <a:pPr marL="742950" lvl="1" indent="-285750">
              <a:buFontTx/>
              <a:buChar char="-"/>
            </a:pPr>
            <a:r>
              <a:rPr lang="en-US" b="0" i="0" dirty="0">
                <a:effectLst/>
                <a:latin typeface="Menlo"/>
              </a:rPr>
              <a:t>Passband = 30 Hz</a:t>
            </a:r>
          </a:p>
          <a:p>
            <a:pPr marL="742950" lvl="1" indent="-285750">
              <a:buFontTx/>
              <a:buChar char="-"/>
            </a:pPr>
            <a:r>
              <a:rPr lang="en-US" dirty="0">
                <a:latin typeface="Menlo"/>
              </a:rPr>
              <a:t>Stopband: 25 Hz</a:t>
            </a:r>
          </a:p>
          <a:p>
            <a:pPr marL="742950" lvl="1" indent="-285750">
              <a:buFontTx/>
              <a:buChar char="-"/>
            </a:pPr>
            <a:r>
              <a:rPr lang="en-US" dirty="0">
                <a:latin typeface="Menlo"/>
              </a:rPr>
              <a:t>Stopband Attenuation: 95 </a:t>
            </a:r>
            <a:r>
              <a:rPr lang="en-US" dirty="0" err="1">
                <a:latin typeface="Menlo"/>
              </a:rPr>
              <a:t>db</a:t>
            </a:r>
            <a:endParaRPr lang="en-US" dirty="0">
              <a:latin typeface="Menlo"/>
            </a:endParaRPr>
          </a:p>
          <a:p>
            <a:pPr marL="742950" lvl="1" indent="-285750">
              <a:buFontTx/>
              <a:buChar char="-"/>
            </a:pPr>
            <a:r>
              <a:rPr lang="en-US" b="0" i="0" dirty="0">
                <a:effectLst/>
                <a:latin typeface="Menlo"/>
              </a:rPr>
              <a:t>Passband Ripple: 1 </a:t>
            </a:r>
            <a:r>
              <a:rPr lang="en-US" b="0" i="0" dirty="0" err="1">
                <a:effectLst/>
                <a:latin typeface="Menlo"/>
              </a:rPr>
              <a:t>db</a:t>
            </a:r>
            <a:endParaRPr lang="en-US" b="0" i="0" dirty="0">
              <a:effectLst/>
              <a:latin typeface="Menlo"/>
            </a:endParaRPr>
          </a:p>
          <a:p>
            <a:pPr lvl="1"/>
            <a:endParaRPr lang="en-US" b="0" i="0" dirty="0">
              <a:solidFill>
                <a:srgbClr val="008013"/>
              </a:solidFill>
              <a:effectLst/>
              <a:latin typeface="Menlo"/>
            </a:endParaRPr>
          </a:p>
          <a:p>
            <a:pPr marL="285750" indent="-285750">
              <a:buFontTx/>
              <a:buChar char="-"/>
            </a:pPr>
            <a:r>
              <a:rPr lang="en-US" u="sng" dirty="0"/>
              <a:t>Low-pass</a:t>
            </a:r>
            <a:r>
              <a:rPr lang="en-US" dirty="0"/>
              <a:t>: </a:t>
            </a:r>
            <a:r>
              <a:rPr lang="en-US" b="0" i="0" dirty="0">
                <a:solidFill>
                  <a:srgbClr val="008013"/>
                </a:solidFill>
                <a:effectLst/>
                <a:latin typeface="Menlo"/>
              </a:rPr>
              <a:t>480Hz cutoff</a:t>
            </a:r>
          </a:p>
          <a:p>
            <a:pPr marL="742950" lvl="1" indent="-285750">
              <a:buFontTx/>
              <a:buChar char="-"/>
            </a:pPr>
            <a:r>
              <a:rPr lang="en-US" b="0" i="0" dirty="0">
                <a:effectLst/>
                <a:latin typeface="Menlo"/>
              </a:rPr>
              <a:t>Passband = 480 Hz</a:t>
            </a:r>
          </a:p>
          <a:p>
            <a:pPr marL="742950" lvl="1" indent="-285750">
              <a:buFontTx/>
              <a:buChar char="-"/>
            </a:pPr>
            <a:r>
              <a:rPr lang="en-US" dirty="0">
                <a:latin typeface="Menlo"/>
              </a:rPr>
              <a:t>Stopband: 500 Hz</a:t>
            </a:r>
          </a:p>
          <a:p>
            <a:pPr marL="742950" lvl="1" indent="-285750">
              <a:buFontTx/>
              <a:buChar char="-"/>
            </a:pPr>
            <a:r>
              <a:rPr lang="en-US" dirty="0">
                <a:latin typeface="Menlo"/>
              </a:rPr>
              <a:t>Stopband Attenuation: 95 </a:t>
            </a:r>
            <a:r>
              <a:rPr lang="en-US" dirty="0" err="1">
                <a:latin typeface="Menlo"/>
              </a:rPr>
              <a:t>db</a:t>
            </a:r>
            <a:endParaRPr lang="en-US" dirty="0">
              <a:latin typeface="Menlo"/>
            </a:endParaRPr>
          </a:p>
          <a:p>
            <a:pPr marL="742950" lvl="1" indent="-285750">
              <a:buFontTx/>
              <a:buChar char="-"/>
            </a:pPr>
            <a:r>
              <a:rPr lang="en-US" b="0" i="0" dirty="0">
                <a:effectLst/>
                <a:latin typeface="Menlo"/>
              </a:rPr>
              <a:t>Passband Ripple: 1 </a:t>
            </a:r>
            <a:r>
              <a:rPr lang="en-US" b="0" i="0" dirty="0" err="1">
                <a:effectLst/>
                <a:latin typeface="Menlo"/>
              </a:rPr>
              <a:t>db</a:t>
            </a:r>
            <a:endParaRPr lang="en-US" b="0" i="0" dirty="0">
              <a:effectLst/>
              <a:latin typeface="Menlo"/>
            </a:endParaRPr>
          </a:p>
          <a:p>
            <a:pPr marL="742950" lvl="1" indent="-285750">
              <a:buFontTx/>
              <a:buChar char="-"/>
            </a:pPr>
            <a:endParaRPr lang="en-US" dirty="0">
              <a:latin typeface="Menlo"/>
            </a:endParaRPr>
          </a:p>
          <a:p>
            <a:r>
              <a:rPr lang="en-US" dirty="0">
                <a:latin typeface="Menlo"/>
              </a:rPr>
              <a:t>Bode Plot and Filtered vs. Raw Data </a:t>
            </a:r>
          </a:p>
          <a:p>
            <a:r>
              <a:rPr lang="en-US" dirty="0">
                <a:latin typeface="Menlo"/>
              </a:rPr>
              <a:t>for a Single Posture</a:t>
            </a:r>
          </a:p>
        </p:txBody>
      </p:sp>
      <p:pic>
        <p:nvPicPr>
          <p:cNvPr id="5" name="Picture 4">
            <a:extLst>
              <a:ext uri="{FF2B5EF4-FFF2-40B4-BE49-F238E27FC236}">
                <a16:creationId xmlns:a16="http://schemas.microsoft.com/office/drawing/2014/main" id="{B1C596B8-1D98-AA75-1A9F-0A2A1FD8ECB9}"/>
              </a:ext>
            </a:extLst>
          </p:cNvPr>
          <p:cNvPicPr>
            <a:picLocks noChangeAspect="1"/>
          </p:cNvPicPr>
          <p:nvPr/>
        </p:nvPicPr>
        <p:blipFill>
          <a:blip r:embed="rId3"/>
          <a:stretch>
            <a:fillRect/>
          </a:stretch>
        </p:blipFill>
        <p:spPr>
          <a:xfrm>
            <a:off x="4999628" y="1656164"/>
            <a:ext cx="3387206" cy="1772836"/>
          </a:xfrm>
          <a:prstGeom prst="rect">
            <a:avLst/>
          </a:prstGeom>
        </p:spPr>
      </p:pic>
      <p:pic>
        <p:nvPicPr>
          <p:cNvPr id="8" name="Picture 7">
            <a:extLst>
              <a:ext uri="{FF2B5EF4-FFF2-40B4-BE49-F238E27FC236}">
                <a16:creationId xmlns:a16="http://schemas.microsoft.com/office/drawing/2014/main" id="{BCD70B99-4855-74ED-2702-F3C0728139A1}"/>
              </a:ext>
            </a:extLst>
          </p:cNvPr>
          <p:cNvPicPr>
            <a:picLocks noChangeAspect="1"/>
          </p:cNvPicPr>
          <p:nvPr/>
        </p:nvPicPr>
        <p:blipFill>
          <a:blip r:embed="rId4"/>
          <a:stretch>
            <a:fillRect/>
          </a:stretch>
        </p:blipFill>
        <p:spPr>
          <a:xfrm>
            <a:off x="8602954" y="1656165"/>
            <a:ext cx="3386016" cy="1772835"/>
          </a:xfrm>
          <a:prstGeom prst="rect">
            <a:avLst/>
          </a:prstGeom>
        </p:spPr>
      </p:pic>
      <p:pic>
        <p:nvPicPr>
          <p:cNvPr id="10" name="Picture 9">
            <a:extLst>
              <a:ext uri="{FF2B5EF4-FFF2-40B4-BE49-F238E27FC236}">
                <a16:creationId xmlns:a16="http://schemas.microsoft.com/office/drawing/2014/main" id="{8BE84351-690D-1532-ECB8-86938F939AFA}"/>
              </a:ext>
            </a:extLst>
          </p:cNvPr>
          <p:cNvPicPr>
            <a:picLocks noChangeAspect="1"/>
          </p:cNvPicPr>
          <p:nvPr/>
        </p:nvPicPr>
        <p:blipFill>
          <a:blip r:embed="rId5"/>
          <a:stretch>
            <a:fillRect/>
          </a:stretch>
        </p:blipFill>
        <p:spPr>
          <a:xfrm>
            <a:off x="4922875" y="3925954"/>
            <a:ext cx="3058258" cy="2551764"/>
          </a:xfrm>
          <a:prstGeom prst="rect">
            <a:avLst/>
          </a:prstGeom>
        </p:spPr>
      </p:pic>
      <p:pic>
        <p:nvPicPr>
          <p:cNvPr id="13" name="Picture 12">
            <a:extLst>
              <a:ext uri="{FF2B5EF4-FFF2-40B4-BE49-F238E27FC236}">
                <a16:creationId xmlns:a16="http://schemas.microsoft.com/office/drawing/2014/main" id="{A5F3A3D5-BF93-353F-D082-D2BDA019DB78}"/>
              </a:ext>
            </a:extLst>
          </p:cNvPr>
          <p:cNvPicPr>
            <a:picLocks noChangeAspect="1"/>
          </p:cNvPicPr>
          <p:nvPr/>
        </p:nvPicPr>
        <p:blipFill>
          <a:blip r:embed="rId6"/>
          <a:stretch>
            <a:fillRect/>
          </a:stretch>
        </p:blipFill>
        <p:spPr>
          <a:xfrm>
            <a:off x="8804201" y="3920079"/>
            <a:ext cx="2981505" cy="2547210"/>
          </a:xfrm>
          <a:prstGeom prst="rect">
            <a:avLst/>
          </a:prstGeom>
        </p:spPr>
      </p:pic>
      <p:sp>
        <p:nvSpPr>
          <p:cNvPr id="16" name="TextBox 15">
            <a:extLst>
              <a:ext uri="{FF2B5EF4-FFF2-40B4-BE49-F238E27FC236}">
                <a16:creationId xmlns:a16="http://schemas.microsoft.com/office/drawing/2014/main" id="{2F098A57-260A-4ACC-4136-FA34315409FD}"/>
              </a:ext>
            </a:extLst>
          </p:cNvPr>
          <p:cNvSpPr txBox="1"/>
          <p:nvPr/>
        </p:nvSpPr>
        <p:spPr>
          <a:xfrm>
            <a:off x="5214798" y="1355443"/>
            <a:ext cx="3116401" cy="276999"/>
          </a:xfrm>
          <a:prstGeom prst="rect">
            <a:avLst/>
          </a:prstGeom>
          <a:noFill/>
        </p:spPr>
        <p:txBody>
          <a:bodyPr wrap="square" rtlCol="0">
            <a:spAutoFit/>
          </a:bodyPr>
          <a:lstStyle/>
          <a:p>
            <a:r>
              <a:rPr lang="en-US" sz="1200" dirty="0"/>
              <a:t>High-Pass Filter Response</a:t>
            </a:r>
          </a:p>
        </p:txBody>
      </p:sp>
      <p:sp>
        <p:nvSpPr>
          <p:cNvPr id="18" name="TextBox 17">
            <a:extLst>
              <a:ext uri="{FF2B5EF4-FFF2-40B4-BE49-F238E27FC236}">
                <a16:creationId xmlns:a16="http://schemas.microsoft.com/office/drawing/2014/main" id="{AB837FF7-0A4C-2581-20C8-4A9FDB6683E7}"/>
              </a:ext>
            </a:extLst>
          </p:cNvPr>
          <p:cNvSpPr txBox="1"/>
          <p:nvPr/>
        </p:nvSpPr>
        <p:spPr>
          <a:xfrm>
            <a:off x="8826501" y="1355443"/>
            <a:ext cx="3162470" cy="276999"/>
          </a:xfrm>
          <a:prstGeom prst="rect">
            <a:avLst/>
          </a:prstGeom>
          <a:noFill/>
        </p:spPr>
        <p:txBody>
          <a:bodyPr wrap="square" rtlCol="0">
            <a:spAutoFit/>
          </a:bodyPr>
          <a:lstStyle/>
          <a:p>
            <a:r>
              <a:rPr lang="en-US" sz="1200" dirty="0"/>
              <a:t>Low-Pass Filter Response</a:t>
            </a:r>
          </a:p>
        </p:txBody>
      </p:sp>
      <p:sp>
        <p:nvSpPr>
          <p:cNvPr id="19" name="TextBox 18">
            <a:extLst>
              <a:ext uri="{FF2B5EF4-FFF2-40B4-BE49-F238E27FC236}">
                <a16:creationId xmlns:a16="http://schemas.microsoft.com/office/drawing/2014/main" id="{7D8FA05A-DFC2-2A05-AC44-E28DD4B0664F}"/>
              </a:ext>
            </a:extLst>
          </p:cNvPr>
          <p:cNvSpPr txBox="1"/>
          <p:nvPr/>
        </p:nvSpPr>
        <p:spPr>
          <a:xfrm>
            <a:off x="5214799" y="3710259"/>
            <a:ext cx="2766334" cy="276999"/>
          </a:xfrm>
          <a:prstGeom prst="rect">
            <a:avLst/>
          </a:prstGeom>
          <a:noFill/>
        </p:spPr>
        <p:txBody>
          <a:bodyPr wrap="square" rtlCol="0">
            <a:spAutoFit/>
          </a:bodyPr>
          <a:lstStyle/>
          <a:p>
            <a:pPr algn="ctr"/>
            <a:r>
              <a:rPr lang="en-US" sz="1200" dirty="0"/>
              <a:t>Bode Plot</a:t>
            </a:r>
          </a:p>
        </p:txBody>
      </p:sp>
      <p:sp>
        <p:nvSpPr>
          <p:cNvPr id="20" name="TextBox 19">
            <a:extLst>
              <a:ext uri="{FF2B5EF4-FFF2-40B4-BE49-F238E27FC236}">
                <a16:creationId xmlns:a16="http://schemas.microsoft.com/office/drawing/2014/main" id="{A102FE24-D584-4D80-4505-5D24DA3B2953}"/>
              </a:ext>
            </a:extLst>
          </p:cNvPr>
          <p:cNvSpPr txBox="1"/>
          <p:nvPr/>
        </p:nvSpPr>
        <p:spPr>
          <a:xfrm>
            <a:off x="8911786" y="3617927"/>
            <a:ext cx="2766334" cy="461665"/>
          </a:xfrm>
          <a:prstGeom prst="rect">
            <a:avLst/>
          </a:prstGeom>
          <a:noFill/>
        </p:spPr>
        <p:txBody>
          <a:bodyPr wrap="square" rtlCol="0">
            <a:spAutoFit/>
          </a:bodyPr>
          <a:lstStyle/>
          <a:p>
            <a:pPr algn="ctr"/>
            <a:r>
              <a:rPr lang="en-US" sz="1200" dirty="0"/>
              <a:t>Raw vs. Filtered EMG data</a:t>
            </a:r>
          </a:p>
          <a:p>
            <a:pPr algn="ctr"/>
            <a:r>
              <a:rPr kumimoji="0" lang="en-US" sz="1200" i="0" u="none" strike="noStrike" kern="1200" cap="none" spc="0" normalizeH="0" baseline="0" noProof="0" dirty="0">
                <a:ln>
                  <a:noFill/>
                </a:ln>
                <a:solidFill>
                  <a:srgbClr val="000000"/>
                </a:solidFill>
                <a:effectLst/>
                <a:uLnTx/>
                <a:uFillTx/>
                <a:ea typeface="Helvetica Neue" panose="02000503000000020004" pitchFamily="2" charset="0"/>
                <a:cs typeface="Helvetica Neue" panose="02000503000000020004" pitchFamily="2" charset="0"/>
              </a:rPr>
              <a:t>(for Single Posture)</a:t>
            </a:r>
            <a:endParaRPr lang="en-US" sz="1200" dirty="0"/>
          </a:p>
        </p:txBody>
      </p:sp>
      <p:sp>
        <p:nvSpPr>
          <p:cNvPr id="21" name="TextBox 20">
            <a:extLst>
              <a:ext uri="{FF2B5EF4-FFF2-40B4-BE49-F238E27FC236}">
                <a16:creationId xmlns:a16="http://schemas.microsoft.com/office/drawing/2014/main" id="{896ACDC9-FAED-5929-E6D6-EDFA0548555B}"/>
              </a:ext>
            </a:extLst>
          </p:cNvPr>
          <p:cNvSpPr txBox="1"/>
          <p:nvPr/>
        </p:nvSpPr>
        <p:spPr>
          <a:xfrm>
            <a:off x="5214799" y="6463658"/>
            <a:ext cx="6570907" cy="276999"/>
          </a:xfrm>
          <a:prstGeom prst="rect">
            <a:avLst/>
          </a:prstGeom>
          <a:noFill/>
        </p:spPr>
        <p:txBody>
          <a:bodyPr wrap="square" rtlCol="0">
            <a:spAutoFit/>
          </a:bodyPr>
          <a:lstStyle/>
          <a:p>
            <a:pPr algn="ctr"/>
            <a:r>
              <a:rPr lang="en-US" sz="1200" b="1" dirty="0">
                <a:solidFill>
                  <a:srgbClr val="0070C0"/>
                </a:solidFill>
              </a:rPr>
              <a:t>Blue</a:t>
            </a:r>
            <a:r>
              <a:rPr lang="en-US" sz="1200" dirty="0"/>
              <a:t> = Raw Data;  </a:t>
            </a:r>
            <a:r>
              <a:rPr lang="en-US" sz="1200" b="1" dirty="0">
                <a:solidFill>
                  <a:srgbClr val="C00000"/>
                </a:solidFill>
              </a:rPr>
              <a:t>Red</a:t>
            </a:r>
            <a:r>
              <a:rPr lang="en-US" sz="1200" dirty="0"/>
              <a:t> = Data post-HPF; </a:t>
            </a:r>
            <a:r>
              <a:rPr lang="en-US" sz="1200" b="1" dirty="0">
                <a:solidFill>
                  <a:schemeClr val="accent4">
                    <a:lumMod val="75000"/>
                  </a:schemeClr>
                </a:solidFill>
              </a:rPr>
              <a:t>Yellow</a:t>
            </a:r>
            <a:r>
              <a:rPr lang="en-US" sz="1200" dirty="0"/>
              <a:t> = Filtered Data post- HPF and LFP</a:t>
            </a:r>
          </a:p>
        </p:txBody>
      </p:sp>
    </p:spTree>
    <p:extLst>
      <p:ext uri="{BB962C8B-B14F-4D97-AF65-F5344CB8AC3E}">
        <p14:creationId xmlns:p14="http://schemas.microsoft.com/office/powerpoint/2010/main" val="71911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84319FC-5ED5-8A46-A298-AA6E0843E1CE}"/>
              </a:ext>
            </a:extLst>
          </p:cNvPr>
          <p:cNvSpPr/>
          <p:nvPr/>
        </p:nvSpPr>
        <p:spPr>
          <a:xfrm>
            <a:off x="0" y="366340"/>
            <a:ext cx="406294" cy="830178"/>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B8400422-129A-114A-9E32-584DE5230D26}"/>
              </a:ext>
            </a:extLst>
          </p:cNvPr>
          <p:cNvSpPr/>
          <p:nvPr/>
        </p:nvSpPr>
        <p:spPr>
          <a:xfrm>
            <a:off x="533112" y="450199"/>
            <a:ext cx="11455857" cy="553998"/>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Signal Processing – </a:t>
            </a:r>
            <a:r>
              <a:rPr lang="en-US" sz="3000" b="1">
                <a:solidFill>
                  <a:srgbClr val="000000"/>
                </a:solidFill>
                <a:latin typeface="Helvetica Neue" panose="02000503000000020004"/>
                <a:ea typeface="Helvetica Neue" panose="02000503000000020004" pitchFamily="2" charset="0"/>
                <a:cs typeface="Helvetica Neue" panose="02000503000000020004" pitchFamily="2" charset="0"/>
              </a:rPr>
              <a:t>Quiescent</a:t>
            </a:r>
            <a:r>
              <a:rPr kumimoji="0" lang="en-US" sz="3000" b="1" i="0" u="none" strike="noStrike" kern="1200" cap="none" spc="0" normalizeH="0" baseline="0" noProof="0" dirty="0">
                <a:ln>
                  <a:noFill/>
                </a:ln>
                <a:solidFill>
                  <a:srgbClr val="000000"/>
                </a:solidFill>
                <a:effectLst/>
                <a:uLnTx/>
                <a:uFillTx/>
                <a:latin typeface="Helvetica Neue" panose="02000503000000020004"/>
                <a:ea typeface="Helvetica Neue" panose="02000503000000020004" pitchFamily="2" charset="0"/>
                <a:cs typeface="Helvetica Neue" panose="02000503000000020004" pitchFamily="2" charset="0"/>
              </a:rPr>
              <a:t> Data Removal</a:t>
            </a:r>
          </a:p>
        </p:txBody>
      </p:sp>
      <p:sp>
        <p:nvSpPr>
          <p:cNvPr id="40" name="Rectangle 39">
            <a:extLst>
              <a:ext uri="{FF2B5EF4-FFF2-40B4-BE49-F238E27FC236}">
                <a16:creationId xmlns:a16="http://schemas.microsoft.com/office/drawing/2014/main" id="{D64D7D77-09E7-964F-B4CA-10A24E14A21C}"/>
              </a:ext>
            </a:extLst>
          </p:cNvPr>
          <p:cNvSpPr/>
          <p:nvPr/>
        </p:nvSpPr>
        <p:spPr>
          <a:xfrm flipH="1">
            <a:off x="0" y="1151476"/>
            <a:ext cx="11988970" cy="45719"/>
          </a:xfrm>
          <a:prstGeom prst="rect">
            <a:avLst/>
          </a:prstGeom>
          <a:solidFill>
            <a:srgbClr val="CCB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143FD16A-51DA-9AE1-71C0-1676D6B26552}"/>
              </a:ext>
            </a:extLst>
          </p:cNvPr>
          <p:cNvSpPr txBox="1"/>
          <p:nvPr/>
        </p:nvSpPr>
        <p:spPr>
          <a:xfrm>
            <a:off x="1291747" y="1713410"/>
            <a:ext cx="2122983" cy="369332"/>
          </a:xfrm>
          <a:prstGeom prst="rect">
            <a:avLst/>
          </a:prstGeom>
          <a:solidFill>
            <a:srgbClr val="FFC000"/>
          </a:solidFill>
          <a:ln>
            <a:solidFill>
              <a:srgbClr val="7030A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Σ(abs(</a:t>
            </a:r>
            <a:r>
              <a:rPr lang="en-US" err="1">
                <a:ea typeface="Calibri"/>
                <a:cs typeface="Calibri"/>
              </a:rPr>
              <a:t>FilteredEMG</a:t>
            </a:r>
            <a:r>
              <a:rPr lang="en-US">
                <a:ea typeface="Calibri"/>
                <a:cs typeface="Calibri"/>
              </a:rPr>
              <a:t>))</a:t>
            </a:r>
            <a:endParaRPr lang="en-US"/>
          </a:p>
        </p:txBody>
      </p:sp>
      <p:sp>
        <p:nvSpPr>
          <p:cNvPr id="9" name="TextBox 8">
            <a:extLst>
              <a:ext uri="{FF2B5EF4-FFF2-40B4-BE49-F238E27FC236}">
                <a16:creationId xmlns:a16="http://schemas.microsoft.com/office/drawing/2014/main" id="{E9DF0B09-2DE4-3904-8384-E0A6BF9B2690}"/>
              </a:ext>
            </a:extLst>
          </p:cNvPr>
          <p:cNvSpPr txBox="1"/>
          <p:nvPr/>
        </p:nvSpPr>
        <p:spPr>
          <a:xfrm>
            <a:off x="5263723" y="1543576"/>
            <a:ext cx="1477818" cy="646331"/>
          </a:xfrm>
          <a:prstGeom prst="rect">
            <a:avLst/>
          </a:prstGeom>
          <a:solidFill>
            <a:srgbClr val="FFC000"/>
          </a:solidFill>
          <a:ln>
            <a:solidFill>
              <a:srgbClr val="7030A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Matlab </a:t>
            </a:r>
            <a:r>
              <a:rPr lang="en-US" err="1">
                <a:ea typeface="Calibri"/>
                <a:cs typeface="Calibri"/>
              </a:rPr>
              <a:t>smoothdata</a:t>
            </a:r>
            <a:r>
              <a:rPr lang="en-US">
                <a:ea typeface="Calibri"/>
                <a:cs typeface="Calibri"/>
              </a:rPr>
              <a:t>()</a:t>
            </a:r>
            <a:endParaRPr lang="en-US"/>
          </a:p>
        </p:txBody>
      </p:sp>
      <p:sp>
        <p:nvSpPr>
          <p:cNvPr id="10" name="TextBox 9">
            <a:extLst>
              <a:ext uri="{FF2B5EF4-FFF2-40B4-BE49-F238E27FC236}">
                <a16:creationId xmlns:a16="http://schemas.microsoft.com/office/drawing/2014/main" id="{E8D694A2-7DD2-346C-9E30-9EA9CC297800}"/>
              </a:ext>
            </a:extLst>
          </p:cNvPr>
          <p:cNvSpPr txBox="1"/>
          <p:nvPr/>
        </p:nvSpPr>
        <p:spPr>
          <a:xfrm>
            <a:off x="8492000" y="1449206"/>
            <a:ext cx="2031999" cy="923330"/>
          </a:xfrm>
          <a:prstGeom prst="rect">
            <a:avLst/>
          </a:prstGeom>
          <a:solidFill>
            <a:srgbClr val="FFC000"/>
          </a:solidFill>
          <a:ln>
            <a:solidFill>
              <a:srgbClr val="7030A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Use std() and visual validation to define "off" threshold</a:t>
            </a:r>
          </a:p>
        </p:txBody>
      </p:sp>
      <p:sp>
        <p:nvSpPr>
          <p:cNvPr id="12" name="Arrow: Right 11">
            <a:extLst>
              <a:ext uri="{FF2B5EF4-FFF2-40B4-BE49-F238E27FC236}">
                <a16:creationId xmlns:a16="http://schemas.microsoft.com/office/drawing/2014/main" id="{AFEDCC01-3043-BE96-A093-033F6E583A96}"/>
              </a:ext>
            </a:extLst>
          </p:cNvPr>
          <p:cNvSpPr/>
          <p:nvPr/>
        </p:nvSpPr>
        <p:spPr>
          <a:xfrm>
            <a:off x="3567939" y="1671593"/>
            <a:ext cx="1207917" cy="369359"/>
          </a:xfrm>
          <a:prstGeom prst="rightArrow">
            <a:avLst/>
          </a:prstGeom>
          <a:solidFill>
            <a:srgbClr val="7030A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768162B-FE2A-7ADC-06E8-F9F81E34D719}"/>
              </a:ext>
            </a:extLst>
          </p:cNvPr>
          <p:cNvSpPr txBox="1"/>
          <p:nvPr/>
        </p:nvSpPr>
        <p:spPr>
          <a:xfrm>
            <a:off x="6979477" y="3235738"/>
            <a:ext cx="364434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Quiescence Removal Key Points</a:t>
            </a:r>
          </a:p>
          <a:p>
            <a:endParaRPr lang="en-US">
              <a:ea typeface="Calibri"/>
              <a:cs typeface="Calibri"/>
            </a:endParaRPr>
          </a:p>
          <a:p>
            <a:pPr marL="342900" indent="-342900">
              <a:buAutoNum type="arabicPeriod"/>
            </a:pPr>
            <a:r>
              <a:rPr lang="en-US">
                <a:ea typeface="Calibri"/>
                <a:cs typeface="Calibri"/>
              </a:rPr>
              <a:t>Data is smoother with a larger smoothing window, or interval over which the moving average is taken</a:t>
            </a:r>
          </a:p>
          <a:p>
            <a:pPr marL="342900" indent="-342900">
              <a:buAutoNum type="arabicPeriod"/>
            </a:pPr>
            <a:r>
              <a:rPr lang="en-US">
                <a:ea typeface="Calibri"/>
                <a:cs typeface="Calibri"/>
              </a:rPr>
              <a:t>LDA results improve with optimizing quiescence removal</a:t>
            </a:r>
          </a:p>
        </p:txBody>
      </p:sp>
      <p:sp>
        <p:nvSpPr>
          <p:cNvPr id="16" name="Arrow: Right 15">
            <a:extLst>
              <a:ext uri="{FF2B5EF4-FFF2-40B4-BE49-F238E27FC236}">
                <a16:creationId xmlns:a16="http://schemas.microsoft.com/office/drawing/2014/main" id="{5324D6EF-7129-7F23-27A9-B216B31A5325}"/>
              </a:ext>
            </a:extLst>
          </p:cNvPr>
          <p:cNvSpPr/>
          <p:nvPr/>
        </p:nvSpPr>
        <p:spPr>
          <a:xfrm>
            <a:off x="6980373" y="1671593"/>
            <a:ext cx="1207917" cy="369359"/>
          </a:xfrm>
          <a:prstGeom prst="rightArrow">
            <a:avLst/>
          </a:prstGeom>
          <a:solidFill>
            <a:srgbClr val="7030A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115E1E0-7D48-ED89-C715-35C3C3C34ACC}"/>
              </a:ext>
            </a:extLst>
          </p:cNvPr>
          <p:cNvPicPr>
            <a:picLocks noChangeAspect="1"/>
          </p:cNvPicPr>
          <p:nvPr/>
        </p:nvPicPr>
        <p:blipFill>
          <a:blip r:embed="rId3"/>
          <a:stretch>
            <a:fillRect/>
          </a:stretch>
        </p:blipFill>
        <p:spPr>
          <a:xfrm>
            <a:off x="822385" y="2507411"/>
            <a:ext cx="5486400" cy="4114800"/>
          </a:xfrm>
          <a:prstGeom prst="rect">
            <a:avLst/>
          </a:prstGeom>
        </p:spPr>
      </p:pic>
    </p:spTree>
    <p:extLst>
      <p:ext uri="{BB962C8B-B14F-4D97-AF65-F5344CB8AC3E}">
        <p14:creationId xmlns:p14="http://schemas.microsoft.com/office/powerpoint/2010/main" val="2380692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14930</TotalTime>
  <Words>11422</Words>
  <Application>Microsoft Office PowerPoint</Application>
  <PresentationFormat>Widescreen</PresentationFormat>
  <Paragraphs>1399</Paragraphs>
  <Slides>28</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Aptos</vt:lpstr>
      <vt:lpstr>Aptos Display</vt:lpstr>
      <vt:lpstr>Arial</vt:lpstr>
      <vt:lpstr>Arial,Sans-Serif</vt:lpstr>
      <vt:lpstr>Calibri</vt:lpstr>
      <vt:lpstr>Calibri Light</vt:lpstr>
      <vt:lpstr>Calibri,Sans-Serif</vt:lpstr>
      <vt:lpstr>Cambria Math</vt:lpstr>
      <vt:lpstr>Helvetica Neue</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RC+S CTM Extended Battery Development</dc:title>
  <dc:creator>Radcliffe, Erin</dc:creator>
  <cp:lastModifiedBy>Radcliffe, Erin</cp:lastModifiedBy>
  <cp:revision>132</cp:revision>
  <dcterms:created xsi:type="dcterms:W3CDTF">2023-05-05T01:02:02Z</dcterms:created>
  <dcterms:modified xsi:type="dcterms:W3CDTF">2024-05-11T01:29:52Z</dcterms:modified>
</cp:coreProperties>
</file>